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4"/>
  </p:sld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Lst>
  <p:sldSz cx="18288000" cy="10287000"/>
  <p:notesSz cx="6858000" cy="9144000"/>
  <p:embeddedFontLst>
    <p:embeddedFont>
      <p:font typeface="Open Sans Extra Bold" panose="020B0604020202020204" charset="0"/>
      <p:regular r:id="rId29"/>
    </p:embeddedFont>
    <p:embeddedFont>
      <p:font typeface="Poppins" panose="00000500000000000000" pitchFamily="2" charset="0"/>
      <p:regular r:id="rId30"/>
      <p:bold r:id="rId31"/>
      <p:italic r:id="rId32"/>
      <p:boldItalic r:id="rId33"/>
    </p:embeddedFont>
    <p:embeddedFont>
      <p:font typeface="Poppins Bold" panose="00000800000000000000" pitchFamily="2" charset="0"/>
      <p:regular r:id="rId34"/>
      <p:bold r:id="rId3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830C0EC-EDF5-42D6-BC53-221DE0D356C0}" v="36" dt="2024-12-01T06:02:11.18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ableStyles" Target="tableStyles.xml"/><Relationship Id="rId21" Type="http://schemas.openxmlformats.org/officeDocument/2006/relationships/slide" Target="slides/slide17.xml"/><Relationship Id="rId34" Type="http://schemas.openxmlformats.org/officeDocument/2006/relationships/font" Target="fonts/font6.fntdata"/><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font" Target="fonts/font1.fntdata"/><Relationship Id="rId41"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font" Target="fonts/font4.fntdata"/><Relationship Id="rId37" Type="http://schemas.openxmlformats.org/officeDocument/2006/relationships/viewProps" Target="viewProps.xml"/><Relationship Id="rId40"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3.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font" Target="fonts/font2.fntdata"/><Relationship Id="rId35" Type="http://schemas.openxmlformats.org/officeDocument/2006/relationships/font" Target="fonts/font7.fntdata"/><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font" Target="fonts/font5.fntdata"/><Relationship Id="rId38"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 Khoa Hoc 20210388" userId="S::hoc.mk210388@sis.hust.edu.vn::54384cdb-6290-4b51-99ad-4a9176624c34" providerId="AD" clId="Web-{4E6A56B6-6CF8-49F3-96FE-6CFB3B6305D2}"/>
    <pc:docChg chg="modSld">
      <pc:chgData name="Ma Khoa Hoc 20210388" userId="S::hoc.mk210388@sis.hust.edu.vn::54384cdb-6290-4b51-99ad-4a9176624c34" providerId="AD" clId="Web-{4E6A56B6-6CF8-49F3-96FE-6CFB3B6305D2}" dt="2024-11-26T15:41:55.609" v="69" actId="20577"/>
      <pc:docMkLst>
        <pc:docMk/>
      </pc:docMkLst>
      <pc:sldChg chg="modSp">
        <pc:chgData name="Ma Khoa Hoc 20210388" userId="S::hoc.mk210388@sis.hust.edu.vn::54384cdb-6290-4b51-99ad-4a9176624c34" providerId="AD" clId="Web-{4E6A56B6-6CF8-49F3-96FE-6CFB3B6305D2}" dt="2024-11-26T15:41:55.609" v="69" actId="20577"/>
        <pc:sldMkLst>
          <pc:docMk/>
          <pc:sldMk cId="0" sldId="269"/>
        </pc:sldMkLst>
        <pc:spChg chg="mod">
          <ac:chgData name="Ma Khoa Hoc 20210388" userId="S::hoc.mk210388@sis.hust.edu.vn::54384cdb-6290-4b51-99ad-4a9176624c34" providerId="AD" clId="Web-{4E6A56B6-6CF8-49F3-96FE-6CFB3B6305D2}" dt="2024-11-26T15:41:55.609" v="69" actId="20577"/>
          <ac:spMkLst>
            <pc:docMk/>
            <pc:sldMk cId="0" sldId="269"/>
            <ac:spMk id="10" creationId="{00000000-0000-0000-0000-000000000000}"/>
          </ac:spMkLst>
        </pc:spChg>
        <pc:spChg chg="mod">
          <ac:chgData name="Ma Khoa Hoc 20210388" userId="S::hoc.mk210388@sis.hust.edu.vn::54384cdb-6290-4b51-99ad-4a9176624c34" providerId="AD" clId="Web-{4E6A56B6-6CF8-49F3-96FE-6CFB3B6305D2}" dt="2024-11-26T15:41:52.093" v="51" actId="20577"/>
          <ac:spMkLst>
            <pc:docMk/>
            <pc:sldMk cId="0" sldId="269"/>
            <ac:spMk id="13" creationId="{00000000-0000-0000-0000-000000000000}"/>
          </ac:spMkLst>
        </pc:spChg>
      </pc:sldChg>
    </pc:docChg>
  </pc:docChgLst>
  <pc:docChgLst>
    <pc:chgData name="Ma Khoa Hoc 20210388" userId="S::hoc.mk210388@sis.hust.edu.vn::54384cdb-6290-4b51-99ad-4a9176624c34" providerId="AD" clId="Web-{ABD531ED-89E1-4C70-B01C-09C3FE613A85}"/>
    <pc:docChg chg="modSld">
      <pc:chgData name="Ma Khoa Hoc 20210388" userId="S::hoc.mk210388@sis.hust.edu.vn::54384cdb-6290-4b51-99ad-4a9176624c34" providerId="AD" clId="Web-{ABD531ED-89E1-4C70-B01C-09C3FE613A85}" dt="2024-11-26T15:54:14.968" v="89" actId="20577"/>
      <pc:docMkLst>
        <pc:docMk/>
      </pc:docMkLst>
      <pc:sldChg chg="modSp">
        <pc:chgData name="Ma Khoa Hoc 20210388" userId="S::hoc.mk210388@sis.hust.edu.vn::54384cdb-6290-4b51-99ad-4a9176624c34" providerId="AD" clId="Web-{ABD531ED-89E1-4C70-B01C-09C3FE613A85}" dt="2024-11-26T15:54:14.968" v="89" actId="20577"/>
        <pc:sldMkLst>
          <pc:docMk/>
          <pc:sldMk cId="0" sldId="269"/>
        </pc:sldMkLst>
        <pc:spChg chg="mod">
          <ac:chgData name="Ma Khoa Hoc 20210388" userId="S::hoc.mk210388@sis.hust.edu.vn::54384cdb-6290-4b51-99ad-4a9176624c34" providerId="AD" clId="Web-{ABD531ED-89E1-4C70-B01C-09C3FE613A85}" dt="2024-11-26T15:54:14.968" v="89" actId="20577"/>
          <ac:spMkLst>
            <pc:docMk/>
            <pc:sldMk cId="0" sldId="269"/>
            <ac:spMk id="10" creationId="{00000000-0000-0000-0000-000000000000}"/>
          </ac:spMkLst>
        </pc:spChg>
        <pc:spChg chg="mod">
          <ac:chgData name="Ma Khoa Hoc 20210388" userId="S::hoc.mk210388@sis.hust.edu.vn::54384cdb-6290-4b51-99ad-4a9176624c34" providerId="AD" clId="Web-{ABD531ED-89E1-4C70-B01C-09C3FE613A85}" dt="2024-11-26T15:50:56.964" v="84" actId="20577"/>
          <ac:spMkLst>
            <pc:docMk/>
            <pc:sldMk cId="0" sldId="269"/>
            <ac:spMk id="13" creationId="{00000000-0000-0000-0000-000000000000}"/>
          </ac:spMkLst>
        </pc:spChg>
        <pc:spChg chg="mod">
          <ac:chgData name="Ma Khoa Hoc 20210388" userId="S::hoc.mk210388@sis.hust.edu.vn::54384cdb-6290-4b51-99ad-4a9176624c34" providerId="AD" clId="Web-{ABD531ED-89E1-4C70-B01C-09C3FE613A85}" dt="2024-11-26T15:48:57.336" v="43" actId="20577"/>
          <ac:spMkLst>
            <pc:docMk/>
            <pc:sldMk cId="0" sldId="269"/>
            <ac:spMk id="16" creationId="{00000000-0000-0000-0000-000000000000}"/>
          </ac:spMkLst>
        </pc:spChg>
      </pc:sldChg>
    </pc:docChg>
  </pc:docChgLst>
  <pc:docChgLst>
    <pc:chgData name="Ma Khoa Hoc 20210388" userId="S::hoc.mk210388@sis.hust.edu.vn::54384cdb-6290-4b51-99ad-4a9176624c34" providerId="AD" clId="Web-{D830C0EC-EDF5-42D6-BC53-221DE0D356C0}"/>
    <pc:docChg chg="modSld">
      <pc:chgData name="Ma Khoa Hoc 20210388" userId="S::hoc.mk210388@sis.hust.edu.vn::54384cdb-6290-4b51-99ad-4a9176624c34" providerId="AD" clId="Web-{D830C0EC-EDF5-42D6-BC53-221DE0D356C0}" dt="2024-12-01T06:02:06.813" v="25" actId="20577"/>
      <pc:docMkLst>
        <pc:docMk/>
      </pc:docMkLst>
      <pc:sldChg chg="modSp">
        <pc:chgData name="Ma Khoa Hoc 20210388" userId="S::hoc.mk210388@sis.hust.edu.vn::54384cdb-6290-4b51-99ad-4a9176624c34" providerId="AD" clId="Web-{D830C0EC-EDF5-42D6-BC53-221DE0D356C0}" dt="2024-12-01T06:02:06.813" v="25" actId="20577"/>
        <pc:sldMkLst>
          <pc:docMk/>
          <pc:sldMk cId="0" sldId="269"/>
        </pc:sldMkLst>
        <pc:spChg chg="mod">
          <ac:chgData name="Ma Khoa Hoc 20210388" userId="S::hoc.mk210388@sis.hust.edu.vn::54384cdb-6290-4b51-99ad-4a9176624c34" providerId="AD" clId="Web-{D830C0EC-EDF5-42D6-BC53-221DE0D356C0}" dt="2024-12-01T06:01:45.406" v="17" actId="20577"/>
          <ac:spMkLst>
            <pc:docMk/>
            <pc:sldMk cId="0" sldId="269"/>
            <ac:spMk id="10" creationId="{00000000-0000-0000-0000-000000000000}"/>
          </ac:spMkLst>
        </pc:spChg>
        <pc:spChg chg="mod">
          <ac:chgData name="Ma Khoa Hoc 20210388" userId="S::hoc.mk210388@sis.hust.edu.vn::54384cdb-6290-4b51-99ad-4a9176624c34" providerId="AD" clId="Web-{D830C0EC-EDF5-42D6-BC53-221DE0D356C0}" dt="2024-12-01T06:00:46.420" v="7" actId="20577"/>
          <ac:spMkLst>
            <pc:docMk/>
            <pc:sldMk cId="0" sldId="269"/>
            <ac:spMk id="13" creationId="{00000000-0000-0000-0000-000000000000}"/>
          </ac:spMkLst>
        </pc:spChg>
        <pc:spChg chg="mod">
          <ac:chgData name="Ma Khoa Hoc 20210388" userId="S::hoc.mk210388@sis.hust.edu.vn::54384cdb-6290-4b51-99ad-4a9176624c34" providerId="AD" clId="Web-{D830C0EC-EDF5-42D6-BC53-221DE0D356C0}" dt="2024-12-01T06:02:06.813" v="25" actId="20577"/>
          <ac:spMkLst>
            <pc:docMk/>
            <pc:sldMk cId="0" sldId="269"/>
            <ac:spMk id="16" creationId="{00000000-0000-0000-0000-000000000000}"/>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11/30/2024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11/30/2024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11/30/2024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11/30/2024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11/30/2024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11/30/2024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11/30/2024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6.jpeg"/></Relationships>
</file>

<file path=ppt/slides/_rels/slide1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7.xml"/><Relationship Id="rId4" Type="http://schemas.openxmlformats.org/officeDocument/2006/relationships/image" Target="../media/image13.svg"/></Relationships>
</file>

<file path=ppt/slides/_rels/slide14.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7.xml"/><Relationship Id="rId4" Type="http://schemas.openxmlformats.org/officeDocument/2006/relationships/image" Target="../media/image13.svg"/></Relationships>
</file>

<file path=ppt/slides/_rels/slide1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7.xml"/><Relationship Id="rId4" Type="http://schemas.openxmlformats.org/officeDocument/2006/relationships/image" Target="../media/image5.jpeg"/></Relationships>
</file>

<file path=ppt/slides/_rels/slide20.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8.jpeg"/></Relationships>
</file>

<file path=ppt/slides/_rels/slide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7.xml"/><Relationship Id="rId4" Type="http://schemas.openxmlformats.org/officeDocument/2006/relationships/image" Target="../media/image13.svg"/></Relationships>
</file>

<file path=ppt/slides/_rels/slide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6097502" y="5590237"/>
            <a:ext cx="14099416" cy="14099416"/>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solidFill>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5" name="TextBox 5"/>
          <p:cNvSpPr txBox="1"/>
          <p:nvPr/>
        </p:nvSpPr>
        <p:spPr>
          <a:xfrm>
            <a:off x="1391331" y="2265151"/>
            <a:ext cx="8015383" cy="1575125"/>
          </a:xfrm>
          <a:prstGeom prst="rect">
            <a:avLst/>
          </a:prstGeom>
        </p:spPr>
        <p:txBody>
          <a:bodyPr lIns="0" tIns="0" rIns="0" bIns="0" rtlCol="0" anchor="t">
            <a:spAutoFit/>
          </a:bodyPr>
          <a:lstStyle/>
          <a:p>
            <a:pPr algn="l">
              <a:lnSpc>
                <a:spcPts val="12819"/>
              </a:lnSpc>
              <a:spcBef>
                <a:spcPct val="0"/>
              </a:spcBef>
            </a:pPr>
            <a:r>
              <a:rPr lang="en-US" sz="9156">
                <a:solidFill>
                  <a:srgbClr val="051D40"/>
                </a:solidFill>
                <a:latin typeface="Open Sans Extra Bold"/>
                <a:ea typeface="Open Sans Extra Bold"/>
                <a:cs typeface="Open Sans Extra Bold"/>
                <a:sym typeface="Open Sans Extra Bold"/>
              </a:rPr>
              <a:t>CAIN</a:t>
            </a:r>
          </a:p>
        </p:txBody>
      </p:sp>
      <p:grpSp>
        <p:nvGrpSpPr>
          <p:cNvPr id="6" name="Group 6"/>
          <p:cNvGrpSpPr/>
          <p:nvPr/>
        </p:nvGrpSpPr>
        <p:grpSpPr>
          <a:xfrm>
            <a:off x="16420234" y="-1717598"/>
            <a:ext cx="3735531" cy="3735531"/>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sp>
        <p:sp>
          <p:nvSpPr>
            <p:cNvPr id="8" name="TextBox 8"/>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9" name="Group 9"/>
          <p:cNvGrpSpPr/>
          <p:nvPr/>
        </p:nvGrpSpPr>
        <p:grpSpPr>
          <a:xfrm>
            <a:off x="747857" y="-643475"/>
            <a:ext cx="1286950" cy="1286950"/>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solidFill>
          </p:spPr>
        </p:sp>
        <p:sp>
          <p:nvSpPr>
            <p:cNvPr id="11" name="TextBox 11"/>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12" name="Group 12"/>
          <p:cNvGrpSpPr/>
          <p:nvPr/>
        </p:nvGrpSpPr>
        <p:grpSpPr>
          <a:xfrm>
            <a:off x="-1929195" y="8389571"/>
            <a:ext cx="3735531" cy="3735531"/>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sp>
        <p:sp>
          <p:nvSpPr>
            <p:cNvPr id="14" name="TextBox 1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15" name="Freeform 15"/>
          <p:cNvSpPr/>
          <p:nvPr/>
        </p:nvSpPr>
        <p:spPr>
          <a:xfrm>
            <a:off x="8757394" y="7522582"/>
            <a:ext cx="8779632" cy="1733977"/>
          </a:xfrm>
          <a:custGeom>
            <a:avLst/>
            <a:gdLst/>
            <a:ahLst/>
            <a:cxnLst/>
            <a:rect l="l" t="t" r="r" b="b"/>
            <a:pathLst>
              <a:path w="8779632" h="1733977">
                <a:moveTo>
                  <a:pt x="0" y="0"/>
                </a:moveTo>
                <a:lnTo>
                  <a:pt x="8779632" y="0"/>
                </a:lnTo>
                <a:lnTo>
                  <a:pt x="8779632" y="1733977"/>
                </a:lnTo>
                <a:lnTo>
                  <a:pt x="0" y="1733977"/>
                </a:lnTo>
                <a:lnTo>
                  <a:pt x="0" y="0"/>
                </a:lnTo>
                <a:close/>
              </a:path>
            </a:pathLst>
          </a:custGeom>
          <a:blipFill>
            <a:blip r:embed="rId2"/>
            <a:stretch>
              <a:fillRect/>
            </a:stretch>
          </a:blipFill>
        </p:spPr>
      </p:sp>
      <p:sp>
        <p:nvSpPr>
          <p:cNvPr id="16" name="TextBox 16"/>
          <p:cNvSpPr txBox="1"/>
          <p:nvPr/>
        </p:nvSpPr>
        <p:spPr>
          <a:xfrm>
            <a:off x="1391331" y="4026679"/>
            <a:ext cx="5588291" cy="456990"/>
          </a:xfrm>
          <a:prstGeom prst="rect">
            <a:avLst/>
          </a:prstGeom>
        </p:spPr>
        <p:txBody>
          <a:bodyPr lIns="0" tIns="0" rIns="0" bIns="0" rtlCol="0" anchor="t">
            <a:spAutoFit/>
          </a:bodyPr>
          <a:lstStyle/>
          <a:p>
            <a:pPr algn="l">
              <a:lnSpc>
                <a:spcPts val="3621"/>
              </a:lnSpc>
              <a:spcBef>
                <a:spcPct val="0"/>
              </a:spcBef>
            </a:pPr>
            <a:r>
              <a:rPr lang="en-US" sz="2586" b="1" spc="-51">
                <a:solidFill>
                  <a:srgbClr val="5B98BA"/>
                </a:solidFill>
                <a:latin typeface="Poppins Bold"/>
                <a:ea typeface="Poppins Bold"/>
                <a:cs typeface="Poppins Bold"/>
                <a:sym typeface="Poppins Bold"/>
              </a:rPr>
              <a:t>AI-powered notebook assistant</a:t>
            </a:r>
          </a:p>
        </p:txBody>
      </p:sp>
      <p:grpSp>
        <p:nvGrpSpPr>
          <p:cNvPr id="17" name="Group 17"/>
          <p:cNvGrpSpPr>
            <a:grpSpLocks noChangeAspect="1"/>
          </p:cNvGrpSpPr>
          <p:nvPr/>
        </p:nvGrpSpPr>
        <p:grpSpPr>
          <a:xfrm>
            <a:off x="8573918" y="3143201"/>
            <a:ext cx="9146584" cy="5246370"/>
            <a:chOff x="0" y="0"/>
            <a:chExt cx="7981950" cy="4578350"/>
          </a:xfrm>
        </p:grpSpPr>
        <p:sp>
          <p:nvSpPr>
            <p:cNvPr id="18" name="Freeform 18"/>
            <p:cNvSpPr/>
            <p:nvPr/>
          </p:nvSpPr>
          <p:spPr>
            <a:xfrm>
              <a:off x="765810" y="21590"/>
              <a:ext cx="6451600" cy="4326890"/>
            </a:xfrm>
            <a:custGeom>
              <a:avLst/>
              <a:gdLst/>
              <a:ahLst/>
              <a:cxnLst/>
              <a:rect l="l" t="t" r="r" b="b"/>
              <a:pathLst>
                <a:path w="6451600" h="4326890">
                  <a:moveTo>
                    <a:pt x="6224270" y="0"/>
                  </a:moveTo>
                  <a:lnTo>
                    <a:pt x="226060" y="0"/>
                  </a:lnTo>
                  <a:cubicBezTo>
                    <a:pt x="101600" y="0"/>
                    <a:pt x="0" y="101600"/>
                    <a:pt x="0" y="226060"/>
                  </a:cubicBezTo>
                  <a:lnTo>
                    <a:pt x="0" y="4326890"/>
                  </a:lnTo>
                  <a:lnTo>
                    <a:pt x="6451601" y="4326890"/>
                  </a:lnTo>
                  <a:lnTo>
                    <a:pt x="6451601" y="226060"/>
                  </a:lnTo>
                  <a:cubicBezTo>
                    <a:pt x="6450331" y="101600"/>
                    <a:pt x="6348731" y="0"/>
                    <a:pt x="6224270" y="0"/>
                  </a:cubicBezTo>
                  <a:close/>
                  <a:moveTo>
                    <a:pt x="6252210" y="4043680"/>
                  </a:moveTo>
                  <a:lnTo>
                    <a:pt x="196851" y="4043680"/>
                  </a:lnTo>
                  <a:lnTo>
                    <a:pt x="196851" y="255270"/>
                  </a:lnTo>
                  <a:lnTo>
                    <a:pt x="6252210" y="255270"/>
                  </a:lnTo>
                  <a:lnTo>
                    <a:pt x="6252210" y="4043680"/>
                  </a:lnTo>
                  <a:close/>
                </a:path>
              </a:pathLst>
            </a:custGeom>
            <a:solidFill>
              <a:srgbClr val="242424"/>
            </a:solidFill>
          </p:spPr>
        </p:sp>
        <p:sp>
          <p:nvSpPr>
            <p:cNvPr id="19" name="Freeform 19"/>
            <p:cNvSpPr/>
            <p:nvPr/>
          </p:nvSpPr>
          <p:spPr>
            <a:xfrm>
              <a:off x="0" y="0"/>
              <a:ext cx="7981950" cy="4542790"/>
            </a:xfrm>
            <a:custGeom>
              <a:avLst/>
              <a:gdLst/>
              <a:ahLst/>
              <a:cxnLst/>
              <a:rect l="l" t="t" r="r" b="b"/>
              <a:pathLst>
                <a:path w="7981950" h="4542790">
                  <a:moveTo>
                    <a:pt x="7239000" y="4348480"/>
                  </a:moveTo>
                  <a:lnTo>
                    <a:pt x="7239000" y="243840"/>
                  </a:lnTo>
                  <a:cubicBezTo>
                    <a:pt x="7239000" y="109220"/>
                    <a:pt x="7129780" y="0"/>
                    <a:pt x="6995160" y="0"/>
                  </a:cubicBezTo>
                  <a:lnTo>
                    <a:pt x="985520" y="0"/>
                  </a:lnTo>
                  <a:cubicBezTo>
                    <a:pt x="852170" y="0"/>
                    <a:pt x="742950" y="109220"/>
                    <a:pt x="742950" y="243840"/>
                  </a:cubicBezTo>
                  <a:lnTo>
                    <a:pt x="742950" y="4349750"/>
                  </a:lnTo>
                  <a:lnTo>
                    <a:pt x="0" y="4349750"/>
                  </a:lnTo>
                  <a:lnTo>
                    <a:pt x="0" y="4447540"/>
                  </a:lnTo>
                  <a:cubicBezTo>
                    <a:pt x="0" y="4500880"/>
                    <a:pt x="43180" y="4542790"/>
                    <a:pt x="95250" y="4542790"/>
                  </a:cubicBezTo>
                  <a:lnTo>
                    <a:pt x="7886700" y="4542790"/>
                  </a:lnTo>
                  <a:cubicBezTo>
                    <a:pt x="7940040" y="4542790"/>
                    <a:pt x="7981950" y="4499610"/>
                    <a:pt x="7981950" y="4447540"/>
                  </a:cubicBezTo>
                  <a:lnTo>
                    <a:pt x="7981950" y="4349750"/>
                  </a:lnTo>
                  <a:lnTo>
                    <a:pt x="7239000" y="4349750"/>
                  </a:lnTo>
                  <a:close/>
                  <a:moveTo>
                    <a:pt x="4519930" y="4348480"/>
                  </a:moveTo>
                  <a:lnTo>
                    <a:pt x="4519930" y="4349750"/>
                  </a:lnTo>
                  <a:cubicBezTo>
                    <a:pt x="4519930" y="4403090"/>
                    <a:pt x="4476750" y="4445000"/>
                    <a:pt x="4424680" y="4445000"/>
                  </a:cubicBezTo>
                  <a:lnTo>
                    <a:pt x="3557270" y="4445000"/>
                  </a:lnTo>
                  <a:cubicBezTo>
                    <a:pt x="3503930" y="4445000"/>
                    <a:pt x="3462020" y="4401820"/>
                    <a:pt x="3462020" y="4349750"/>
                  </a:cubicBezTo>
                  <a:lnTo>
                    <a:pt x="3462020" y="4348480"/>
                  </a:lnTo>
                  <a:lnTo>
                    <a:pt x="765810" y="4348480"/>
                  </a:lnTo>
                  <a:lnTo>
                    <a:pt x="765810" y="247650"/>
                  </a:lnTo>
                  <a:cubicBezTo>
                    <a:pt x="765810" y="123190"/>
                    <a:pt x="867410" y="21590"/>
                    <a:pt x="991870" y="21590"/>
                  </a:cubicBezTo>
                  <a:lnTo>
                    <a:pt x="6990080" y="21590"/>
                  </a:lnTo>
                  <a:cubicBezTo>
                    <a:pt x="7114539" y="21590"/>
                    <a:pt x="7216139" y="123190"/>
                    <a:pt x="7216139" y="247650"/>
                  </a:cubicBezTo>
                  <a:lnTo>
                    <a:pt x="7216139" y="4348480"/>
                  </a:lnTo>
                  <a:lnTo>
                    <a:pt x="4519930" y="4348480"/>
                  </a:lnTo>
                  <a:close/>
                </a:path>
              </a:pathLst>
            </a:custGeom>
            <a:solidFill>
              <a:srgbClr val="E9E9E9"/>
            </a:solidFill>
          </p:spPr>
        </p:sp>
        <p:sp>
          <p:nvSpPr>
            <p:cNvPr id="20" name="Freeform 20"/>
            <p:cNvSpPr/>
            <p:nvPr/>
          </p:nvSpPr>
          <p:spPr>
            <a:xfrm>
              <a:off x="3460750" y="4349750"/>
              <a:ext cx="1059180" cy="96520"/>
            </a:xfrm>
            <a:custGeom>
              <a:avLst/>
              <a:gdLst/>
              <a:ahLst/>
              <a:cxnLst/>
              <a:rect l="l" t="t" r="r" b="b"/>
              <a:pathLst>
                <a:path w="1059180" h="96520">
                  <a:moveTo>
                    <a:pt x="96520" y="96520"/>
                  </a:moveTo>
                  <a:lnTo>
                    <a:pt x="963930" y="96520"/>
                  </a:lnTo>
                  <a:cubicBezTo>
                    <a:pt x="1017270" y="96520"/>
                    <a:pt x="1059180" y="53340"/>
                    <a:pt x="1059180" y="1270"/>
                  </a:cubicBezTo>
                  <a:lnTo>
                    <a:pt x="1059180" y="0"/>
                  </a:lnTo>
                  <a:lnTo>
                    <a:pt x="0" y="0"/>
                  </a:lnTo>
                  <a:lnTo>
                    <a:pt x="0" y="1270"/>
                  </a:lnTo>
                  <a:cubicBezTo>
                    <a:pt x="0" y="53340"/>
                    <a:pt x="43180" y="96520"/>
                    <a:pt x="96520" y="96520"/>
                  </a:cubicBezTo>
                  <a:close/>
                </a:path>
              </a:pathLst>
            </a:custGeom>
            <a:solidFill>
              <a:srgbClr val="CCCCCC"/>
            </a:solidFill>
          </p:spPr>
        </p:sp>
        <p:sp>
          <p:nvSpPr>
            <p:cNvPr id="21" name="Freeform 21"/>
            <p:cNvSpPr/>
            <p:nvPr/>
          </p:nvSpPr>
          <p:spPr>
            <a:xfrm>
              <a:off x="163830" y="4542790"/>
              <a:ext cx="7654290" cy="35560"/>
            </a:xfrm>
            <a:custGeom>
              <a:avLst/>
              <a:gdLst/>
              <a:ahLst/>
              <a:cxnLst/>
              <a:rect l="l" t="t" r="r" b="b"/>
              <a:pathLst>
                <a:path w="7654290" h="35560">
                  <a:moveTo>
                    <a:pt x="0" y="0"/>
                  </a:moveTo>
                  <a:cubicBezTo>
                    <a:pt x="0" y="20320"/>
                    <a:pt x="16510" y="35560"/>
                    <a:pt x="35560" y="35560"/>
                  </a:cubicBezTo>
                  <a:lnTo>
                    <a:pt x="7618730" y="35560"/>
                  </a:lnTo>
                  <a:cubicBezTo>
                    <a:pt x="7639050" y="35560"/>
                    <a:pt x="7654290" y="19050"/>
                    <a:pt x="7654290" y="0"/>
                  </a:cubicBezTo>
                  <a:lnTo>
                    <a:pt x="0" y="0"/>
                  </a:lnTo>
                  <a:close/>
                </a:path>
              </a:pathLst>
            </a:custGeom>
            <a:solidFill>
              <a:srgbClr val="CCCCCC"/>
            </a:solidFill>
          </p:spPr>
        </p:sp>
        <p:sp>
          <p:nvSpPr>
            <p:cNvPr id="22" name="Freeform 22"/>
            <p:cNvSpPr/>
            <p:nvPr/>
          </p:nvSpPr>
          <p:spPr>
            <a:xfrm>
              <a:off x="962660" y="276860"/>
              <a:ext cx="6055360" cy="3789680"/>
            </a:xfrm>
            <a:custGeom>
              <a:avLst/>
              <a:gdLst/>
              <a:ahLst/>
              <a:cxnLst/>
              <a:rect l="l" t="t" r="r" b="b"/>
              <a:pathLst>
                <a:path w="6055360" h="3789680">
                  <a:moveTo>
                    <a:pt x="0" y="0"/>
                  </a:moveTo>
                  <a:lnTo>
                    <a:pt x="6055360" y="0"/>
                  </a:lnTo>
                  <a:lnTo>
                    <a:pt x="6055360" y="3789680"/>
                  </a:lnTo>
                  <a:lnTo>
                    <a:pt x="0" y="3789680"/>
                  </a:lnTo>
                  <a:close/>
                </a:path>
              </a:pathLst>
            </a:custGeom>
            <a:blipFill>
              <a:blip r:embed="rId3"/>
              <a:stretch>
                <a:fillRect t="-3261" b="-3261"/>
              </a:stretch>
            </a:blipFill>
          </p:spPr>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sp>
        <p:nvSpPr>
          <p:cNvPr id="2" name="Freeform 2"/>
          <p:cNvSpPr/>
          <p:nvPr/>
        </p:nvSpPr>
        <p:spPr>
          <a:xfrm>
            <a:off x="2569160" y="7686324"/>
            <a:ext cx="5841799" cy="1153755"/>
          </a:xfrm>
          <a:custGeom>
            <a:avLst/>
            <a:gdLst/>
            <a:ahLst/>
            <a:cxnLst/>
            <a:rect l="l" t="t" r="r" b="b"/>
            <a:pathLst>
              <a:path w="5841799" h="1153755">
                <a:moveTo>
                  <a:pt x="0" y="0"/>
                </a:moveTo>
                <a:lnTo>
                  <a:pt x="5841799" y="0"/>
                </a:lnTo>
                <a:lnTo>
                  <a:pt x="5841799" y="1153755"/>
                </a:lnTo>
                <a:lnTo>
                  <a:pt x="0" y="1153755"/>
                </a:lnTo>
                <a:lnTo>
                  <a:pt x="0" y="0"/>
                </a:lnTo>
                <a:close/>
              </a:path>
            </a:pathLst>
          </a:custGeom>
          <a:blipFill>
            <a:blip r:embed="rId2"/>
            <a:stretch>
              <a:fillRect/>
            </a:stretch>
          </a:blipFill>
        </p:spPr>
      </p:sp>
      <p:sp>
        <p:nvSpPr>
          <p:cNvPr id="3" name="Freeform 3"/>
          <p:cNvSpPr/>
          <p:nvPr/>
        </p:nvSpPr>
        <p:spPr>
          <a:xfrm>
            <a:off x="9950075" y="7686324"/>
            <a:ext cx="5841799" cy="1153755"/>
          </a:xfrm>
          <a:custGeom>
            <a:avLst/>
            <a:gdLst/>
            <a:ahLst/>
            <a:cxnLst/>
            <a:rect l="l" t="t" r="r" b="b"/>
            <a:pathLst>
              <a:path w="5841799" h="1153755">
                <a:moveTo>
                  <a:pt x="0" y="0"/>
                </a:moveTo>
                <a:lnTo>
                  <a:pt x="5841799" y="0"/>
                </a:lnTo>
                <a:lnTo>
                  <a:pt x="5841799" y="1153755"/>
                </a:lnTo>
                <a:lnTo>
                  <a:pt x="0" y="1153755"/>
                </a:lnTo>
                <a:lnTo>
                  <a:pt x="0" y="0"/>
                </a:lnTo>
                <a:close/>
              </a:path>
            </a:pathLst>
          </a:custGeom>
          <a:blipFill>
            <a:blip r:embed="rId2"/>
            <a:stretch>
              <a:fillRect/>
            </a:stretch>
          </a:blipFill>
        </p:spPr>
      </p:sp>
      <p:grpSp>
        <p:nvGrpSpPr>
          <p:cNvPr id="4" name="Group 4"/>
          <p:cNvGrpSpPr/>
          <p:nvPr/>
        </p:nvGrpSpPr>
        <p:grpSpPr>
          <a:xfrm>
            <a:off x="9950075" y="3298645"/>
            <a:ext cx="5841799" cy="5669225"/>
            <a:chOff x="0" y="0"/>
            <a:chExt cx="1554321" cy="1508404"/>
          </a:xfrm>
        </p:grpSpPr>
        <p:sp>
          <p:nvSpPr>
            <p:cNvPr id="5" name="Freeform 5"/>
            <p:cNvSpPr/>
            <p:nvPr/>
          </p:nvSpPr>
          <p:spPr>
            <a:xfrm>
              <a:off x="0" y="0"/>
              <a:ext cx="1554321" cy="1508404"/>
            </a:xfrm>
            <a:custGeom>
              <a:avLst/>
              <a:gdLst/>
              <a:ahLst/>
              <a:cxnLst/>
              <a:rect l="l" t="t" r="r" b="b"/>
              <a:pathLst>
                <a:path w="1554321" h="1508404">
                  <a:moveTo>
                    <a:pt x="58312" y="0"/>
                  </a:moveTo>
                  <a:lnTo>
                    <a:pt x="1496009" y="0"/>
                  </a:lnTo>
                  <a:cubicBezTo>
                    <a:pt x="1511474" y="0"/>
                    <a:pt x="1526306" y="6144"/>
                    <a:pt x="1537241" y="17079"/>
                  </a:cubicBezTo>
                  <a:cubicBezTo>
                    <a:pt x="1548177" y="28015"/>
                    <a:pt x="1554321" y="42846"/>
                    <a:pt x="1554321" y="58312"/>
                  </a:cubicBezTo>
                  <a:lnTo>
                    <a:pt x="1554321" y="1450092"/>
                  </a:lnTo>
                  <a:cubicBezTo>
                    <a:pt x="1554321" y="1465558"/>
                    <a:pt x="1548177" y="1480389"/>
                    <a:pt x="1537241" y="1491325"/>
                  </a:cubicBezTo>
                  <a:cubicBezTo>
                    <a:pt x="1526306" y="1502261"/>
                    <a:pt x="1511474" y="1508404"/>
                    <a:pt x="1496009" y="1508404"/>
                  </a:cubicBezTo>
                  <a:lnTo>
                    <a:pt x="58312" y="1508404"/>
                  </a:lnTo>
                  <a:cubicBezTo>
                    <a:pt x="42846" y="1508404"/>
                    <a:pt x="28015" y="1502261"/>
                    <a:pt x="17079" y="1491325"/>
                  </a:cubicBezTo>
                  <a:cubicBezTo>
                    <a:pt x="6144" y="1480389"/>
                    <a:pt x="0" y="1465558"/>
                    <a:pt x="0" y="1450092"/>
                  </a:cubicBezTo>
                  <a:lnTo>
                    <a:pt x="0" y="58312"/>
                  </a:lnTo>
                  <a:cubicBezTo>
                    <a:pt x="0" y="42846"/>
                    <a:pt x="6144" y="28015"/>
                    <a:pt x="17079" y="17079"/>
                  </a:cubicBezTo>
                  <a:cubicBezTo>
                    <a:pt x="28015" y="6144"/>
                    <a:pt x="42846" y="0"/>
                    <a:pt x="58312" y="0"/>
                  </a:cubicBezTo>
                  <a:close/>
                </a:path>
              </a:pathLst>
            </a:custGeom>
            <a:solidFill>
              <a:srgbClr val="FDFDFD"/>
            </a:solidFill>
          </p:spPr>
        </p:sp>
        <p:sp>
          <p:nvSpPr>
            <p:cNvPr id="6" name="TextBox 6"/>
            <p:cNvSpPr txBox="1"/>
            <p:nvPr/>
          </p:nvSpPr>
          <p:spPr>
            <a:xfrm>
              <a:off x="0" y="-38100"/>
              <a:ext cx="1554321" cy="1546504"/>
            </a:xfrm>
            <a:prstGeom prst="rect">
              <a:avLst/>
            </a:prstGeom>
          </p:spPr>
          <p:txBody>
            <a:bodyPr lIns="50800" tIns="50800" rIns="50800" bIns="50800" rtlCol="0" anchor="ctr"/>
            <a:lstStyle/>
            <a:p>
              <a:pPr algn="ctr">
                <a:lnSpc>
                  <a:spcPts val="2659"/>
                </a:lnSpc>
              </a:pPr>
              <a:endParaRPr/>
            </a:p>
            <a:p>
              <a:pPr algn="ctr">
                <a:lnSpc>
                  <a:spcPts val="2659"/>
                </a:lnSpc>
              </a:pPr>
              <a:endParaRPr/>
            </a:p>
          </p:txBody>
        </p:sp>
      </p:grpSp>
      <p:grpSp>
        <p:nvGrpSpPr>
          <p:cNvPr id="7" name="Group 7"/>
          <p:cNvGrpSpPr/>
          <p:nvPr/>
        </p:nvGrpSpPr>
        <p:grpSpPr>
          <a:xfrm>
            <a:off x="2569160" y="3298645"/>
            <a:ext cx="5841799" cy="5669225"/>
            <a:chOff x="0" y="0"/>
            <a:chExt cx="1554321" cy="1508404"/>
          </a:xfrm>
        </p:grpSpPr>
        <p:sp>
          <p:nvSpPr>
            <p:cNvPr id="8" name="Freeform 8"/>
            <p:cNvSpPr/>
            <p:nvPr/>
          </p:nvSpPr>
          <p:spPr>
            <a:xfrm>
              <a:off x="0" y="0"/>
              <a:ext cx="1554321" cy="1508404"/>
            </a:xfrm>
            <a:custGeom>
              <a:avLst/>
              <a:gdLst/>
              <a:ahLst/>
              <a:cxnLst/>
              <a:rect l="l" t="t" r="r" b="b"/>
              <a:pathLst>
                <a:path w="1554321" h="1508404">
                  <a:moveTo>
                    <a:pt x="58312" y="0"/>
                  </a:moveTo>
                  <a:lnTo>
                    <a:pt x="1496009" y="0"/>
                  </a:lnTo>
                  <a:cubicBezTo>
                    <a:pt x="1511474" y="0"/>
                    <a:pt x="1526306" y="6144"/>
                    <a:pt x="1537241" y="17079"/>
                  </a:cubicBezTo>
                  <a:cubicBezTo>
                    <a:pt x="1548177" y="28015"/>
                    <a:pt x="1554321" y="42846"/>
                    <a:pt x="1554321" y="58312"/>
                  </a:cubicBezTo>
                  <a:lnTo>
                    <a:pt x="1554321" y="1450092"/>
                  </a:lnTo>
                  <a:cubicBezTo>
                    <a:pt x="1554321" y="1465558"/>
                    <a:pt x="1548177" y="1480389"/>
                    <a:pt x="1537241" y="1491325"/>
                  </a:cubicBezTo>
                  <a:cubicBezTo>
                    <a:pt x="1526306" y="1502261"/>
                    <a:pt x="1511474" y="1508404"/>
                    <a:pt x="1496009" y="1508404"/>
                  </a:cubicBezTo>
                  <a:lnTo>
                    <a:pt x="58312" y="1508404"/>
                  </a:lnTo>
                  <a:cubicBezTo>
                    <a:pt x="42846" y="1508404"/>
                    <a:pt x="28015" y="1502261"/>
                    <a:pt x="17079" y="1491325"/>
                  </a:cubicBezTo>
                  <a:cubicBezTo>
                    <a:pt x="6144" y="1480389"/>
                    <a:pt x="0" y="1465558"/>
                    <a:pt x="0" y="1450092"/>
                  </a:cubicBezTo>
                  <a:lnTo>
                    <a:pt x="0" y="58312"/>
                  </a:lnTo>
                  <a:cubicBezTo>
                    <a:pt x="0" y="42846"/>
                    <a:pt x="6144" y="28015"/>
                    <a:pt x="17079" y="17079"/>
                  </a:cubicBezTo>
                  <a:cubicBezTo>
                    <a:pt x="28015" y="6144"/>
                    <a:pt x="42846" y="0"/>
                    <a:pt x="58312" y="0"/>
                  </a:cubicBezTo>
                  <a:close/>
                </a:path>
              </a:pathLst>
            </a:custGeom>
            <a:solidFill>
              <a:srgbClr val="FDFDFD"/>
            </a:solidFill>
          </p:spPr>
        </p:sp>
        <p:sp>
          <p:nvSpPr>
            <p:cNvPr id="9" name="TextBox 9"/>
            <p:cNvSpPr txBox="1"/>
            <p:nvPr/>
          </p:nvSpPr>
          <p:spPr>
            <a:xfrm>
              <a:off x="0" y="-38100"/>
              <a:ext cx="1554321" cy="1546504"/>
            </a:xfrm>
            <a:prstGeom prst="rect">
              <a:avLst/>
            </a:prstGeom>
          </p:spPr>
          <p:txBody>
            <a:bodyPr lIns="50800" tIns="50800" rIns="50800" bIns="50800" rtlCol="0" anchor="ctr"/>
            <a:lstStyle/>
            <a:p>
              <a:pPr algn="ctr">
                <a:lnSpc>
                  <a:spcPts val="2659"/>
                </a:lnSpc>
              </a:pPr>
              <a:endParaRPr/>
            </a:p>
            <a:p>
              <a:pPr algn="ctr">
                <a:lnSpc>
                  <a:spcPts val="2659"/>
                </a:lnSpc>
              </a:pPr>
              <a:endParaRPr/>
            </a:p>
          </p:txBody>
        </p:sp>
      </p:grpSp>
      <p:grpSp>
        <p:nvGrpSpPr>
          <p:cNvPr id="10" name="Group 10"/>
          <p:cNvGrpSpPr/>
          <p:nvPr/>
        </p:nvGrpSpPr>
        <p:grpSpPr>
          <a:xfrm>
            <a:off x="-2123887" y="-2346523"/>
            <a:ext cx="4693046" cy="4693046"/>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sp>
        <p:sp>
          <p:nvSpPr>
            <p:cNvPr id="12" name="TextBox 12"/>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13" name="Group 13"/>
          <p:cNvGrpSpPr/>
          <p:nvPr/>
        </p:nvGrpSpPr>
        <p:grpSpPr>
          <a:xfrm>
            <a:off x="15573718" y="7940477"/>
            <a:ext cx="4693046" cy="4693046"/>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sp>
        <p:sp>
          <p:nvSpPr>
            <p:cNvPr id="15" name="TextBox 15"/>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16" name="Group 16"/>
          <p:cNvGrpSpPr/>
          <p:nvPr/>
        </p:nvGrpSpPr>
        <p:grpSpPr>
          <a:xfrm>
            <a:off x="2702955" y="3447950"/>
            <a:ext cx="5570690" cy="3133474"/>
            <a:chOff x="0" y="0"/>
            <a:chExt cx="11289030" cy="6350000"/>
          </a:xfrm>
        </p:grpSpPr>
        <p:sp>
          <p:nvSpPr>
            <p:cNvPr id="17" name="Freeform 17"/>
            <p:cNvSpPr/>
            <p:nvPr/>
          </p:nvSpPr>
          <p:spPr>
            <a:xfrm>
              <a:off x="0" y="0"/>
              <a:ext cx="11287760" cy="6350000"/>
            </a:xfrm>
            <a:custGeom>
              <a:avLst/>
              <a:gdLst/>
              <a:ahLst/>
              <a:cxnLst/>
              <a:rect l="l" t="t" r="r" b="b"/>
              <a:pathLst>
                <a:path w="11287760" h="6350000">
                  <a:moveTo>
                    <a:pt x="0" y="5824220"/>
                  </a:moveTo>
                  <a:lnTo>
                    <a:pt x="0" y="525780"/>
                  </a:lnTo>
                  <a:cubicBezTo>
                    <a:pt x="0" y="234950"/>
                    <a:pt x="234950" y="0"/>
                    <a:pt x="525780" y="0"/>
                  </a:cubicBezTo>
                  <a:lnTo>
                    <a:pt x="10761980" y="0"/>
                  </a:lnTo>
                  <a:cubicBezTo>
                    <a:pt x="11052810" y="0"/>
                    <a:pt x="11287760" y="234950"/>
                    <a:pt x="11287760" y="525780"/>
                  </a:cubicBezTo>
                  <a:lnTo>
                    <a:pt x="11287760" y="5822950"/>
                  </a:lnTo>
                  <a:cubicBezTo>
                    <a:pt x="11287760" y="6113780"/>
                    <a:pt x="11052810" y="6348730"/>
                    <a:pt x="10761980" y="6348730"/>
                  </a:cubicBezTo>
                  <a:lnTo>
                    <a:pt x="525780" y="6348730"/>
                  </a:lnTo>
                  <a:cubicBezTo>
                    <a:pt x="236220" y="6350000"/>
                    <a:pt x="0" y="6115050"/>
                    <a:pt x="0" y="5824220"/>
                  </a:cubicBezTo>
                  <a:close/>
                </a:path>
              </a:pathLst>
            </a:custGeom>
            <a:blipFill>
              <a:blip r:embed="rId3"/>
              <a:stretch>
                <a:fillRect t="-9061" b="-9061"/>
              </a:stretch>
            </a:blipFill>
          </p:spPr>
        </p:sp>
      </p:grpSp>
      <p:grpSp>
        <p:nvGrpSpPr>
          <p:cNvPr id="18" name="Group 18"/>
          <p:cNvGrpSpPr/>
          <p:nvPr/>
        </p:nvGrpSpPr>
        <p:grpSpPr>
          <a:xfrm>
            <a:off x="10085630" y="3446286"/>
            <a:ext cx="5570690" cy="3133474"/>
            <a:chOff x="0" y="0"/>
            <a:chExt cx="11289030" cy="6350000"/>
          </a:xfrm>
        </p:grpSpPr>
        <p:sp>
          <p:nvSpPr>
            <p:cNvPr id="19" name="Freeform 19"/>
            <p:cNvSpPr/>
            <p:nvPr/>
          </p:nvSpPr>
          <p:spPr>
            <a:xfrm>
              <a:off x="0" y="0"/>
              <a:ext cx="11287760" cy="6350000"/>
            </a:xfrm>
            <a:custGeom>
              <a:avLst/>
              <a:gdLst/>
              <a:ahLst/>
              <a:cxnLst/>
              <a:rect l="l" t="t" r="r" b="b"/>
              <a:pathLst>
                <a:path w="11287760" h="6350000">
                  <a:moveTo>
                    <a:pt x="0" y="5824220"/>
                  </a:moveTo>
                  <a:lnTo>
                    <a:pt x="0" y="525780"/>
                  </a:lnTo>
                  <a:cubicBezTo>
                    <a:pt x="0" y="234950"/>
                    <a:pt x="234950" y="0"/>
                    <a:pt x="525780" y="0"/>
                  </a:cubicBezTo>
                  <a:lnTo>
                    <a:pt x="10761980" y="0"/>
                  </a:lnTo>
                  <a:cubicBezTo>
                    <a:pt x="11052810" y="0"/>
                    <a:pt x="11287760" y="234950"/>
                    <a:pt x="11287760" y="525780"/>
                  </a:cubicBezTo>
                  <a:lnTo>
                    <a:pt x="11287760" y="5822950"/>
                  </a:lnTo>
                  <a:cubicBezTo>
                    <a:pt x="11287760" y="6113780"/>
                    <a:pt x="11052810" y="6348730"/>
                    <a:pt x="10761980" y="6348730"/>
                  </a:cubicBezTo>
                  <a:lnTo>
                    <a:pt x="525780" y="6348730"/>
                  </a:lnTo>
                  <a:cubicBezTo>
                    <a:pt x="236220" y="6350000"/>
                    <a:pt x="0" y="6115050"/>
                    <a:pt x="0" y="5824220"/>
                  </a:cubicBezTo>
                  <a:close/>
                </a:path>
              </a:pathLst>
            </a:custGeom>
            <a:blipFill>
              <a:blip r:embed="rId4"/>
              <a:stretch>
                <a:fillRect t="-12895" b="-12895"/>
              </a:stretch>
            </a:blipFill>
          </p:spPr>
        </p:sp>
      </p:grpSp>
      <p:sp>
        <p:nvSpPr>
          <p:cNvPr id="20" name="TextBox 20"/>
          <p:cNvSpPr txBox="1"/>
          <p:nvPr/>
        </p:nvSpPr>
        <p:spPr>
          <a:xfrm>
            <a:off x="5088554" y="1886201"/>
            <a:ext cx="8066100" cy="879901"/>
          </a:xfrm>
          <a:prstGeom prst="rect">
            <a:avLst/>
          </a:prstGeom>
        </p:spPr>
        <p:txBody>
          <a:bodyPr lIns="0" tIns="0" rIns="0" bIns="0" rtlCol="0" anchor="t">
            <a:spAutoFit/>
          </a:bodyPr>
          <a:lstStyle/>
          <a:p>
            <a:pPr marL="0" lvl="0" indent="0" algn="ctr">
              <a:lnSpc>
                <a:spcPts val="7151"/>
              </a:lnSpc>
              <a:spcBef>
                <a:spcPct val="0"/>
              </a:spcBef>
            </a:pPr>
            <a:r>
              <a:rPr lang="en-US" sz="5108">
                <a:solidFill>
                  <a:srgbClr val="FDFDFD"/>
                </a:solidFill>
                <a:latin typeface="Open Sans Extra Bold"/>
                <a:ea typeface="Open Sans Extra Bold"/>
                <a:cs typeface="Open Sans Extra Bold"/>
                <a:sym typeface="Open Sans Extra Bold"/>
              </a:rPr>
              <a:t>Ethical Considerations</a:t>
            </a:r>
          </a:p>
        </p:txBody>
      </p:sp>
      <p:sp>
        <p:nvSpPr>
          <p:cNvPr id="21" name="TextBox 21"/>
          <p:cNvSpPr txBox="1"/>
          <p:nvPr/>
        </p:nvSpPr>
        <p:spPr>
          <a:xfrm>
            <a:off x="2839361" y="7135947"/>
            <a:ext cx="5297877" cy="1065983"/>
          </a:xfrm>
          <a:prstGeom prst="rect">
            <a:avLst/>
          </a:prstGeom>
        </p:spPr>
        <p:txBody>
          <a:bodyPr lIns="0" tIns="0" rIns="0" bIns="0" rtlCol="0" anchor="t">
            <a:spAutoFit/>
          </a:bodyPr>
          <a:lstStyle/>
          <a:p>
            <a:pPr marL="330795" lvl="1" indent="-165397" algn="just">
              <a:lnSpc>
                <a:spcPts val="2145"/>
              </a:lnSpc>
              <a:buFont typeface="Arial"/>
              <a:buChar char="•"/>
            </a:pPr>
            <a:r>
              <a:rPr lang="en-US" sz="1532" spc="-30">
                <a:solidFill>
                  <a:srgbClr val="051D40"/>
                </a:solidFill>
                <a:latin typeface="Poppins"/>
                <a:ea typeface="Poppins"/>
                <a:cs typeface="Poppins"/>
                <a:sym typeface="Poppins"/>
              </a:rPr>
              <a:t>End Users: Novice, advanced, and expert users interacting with the chatbot.</a:t>
            </a:r>
          </a:p>
          <a:p>
            <a:pPr marL="330795" lvl="1" indent="-165397" algn="just">
              <a:lnSpc>
                <a:spcPts val="2145"/>
              </a:lnSpc>
              <a:spcBef>
                <a:spcPct val="0"/>
              </a:spcBef>
              <a:buFont typeface="Arial"/>
              <a:buChar char="•"/>
            </a:pPr>
            <a:r>
              <a:rPr lang="en-US" sz="1532" spc="-30">
                <a:solidFill>
                  <a:srgbClr val="051D40"/>
                </a:solidFill>
                <a:latin typeface="Poppins"/>
                <a:ea typeface="Poppins"/>
                <a:cs typeface="Poppins"/>
                <a:sym typeface="Poppins"/>
              </a:rPr>
              <a:t>Development Team: Designers, developers, and testers building and maintaining the chatbot.</a:t>
            </a:r>
          </a:p>
        </p:txBody>
      </p:sp>
      <p:sp>
        <p:nvSpPr>
          <p:cNvPr id="22" name="TextBox 22"/>
          <p:cNvSpPr txBox="1"/>
          <p:nvPr/>
        </p:nvSpPr>
        <p:spPr>
          <a:xfrm>
            <a:off x="10085630" y="7135947"/>
            <a:ext cx="5570690" cy="1584792"/>
          </a:xfrm>
          <a:prstGeom prst="rect">
            <a:avLst/>
          </a:prstGeom>
        </p:spPr>
        <p:txBody>
          <a:bodyPr lIns="0" tIns="0" rIns="0" bIns="0" rtlCol="0" anchor="t">
            <a:spAutoFit/>
          </a:bodyPr>
          <a:lstStyle/>
          <a:p>
            <a:pPr marL="330794" lvl="1" indent="-165397" algn="ctr">
              <a:lnSpc>
                <a:spcPts val="2145"/>
              </a:lnSpc>
              <a:buFont typeface="Arial"/>
              <a:buChar char="•"/>
            </a:pPr>
            <a:r>
              <a:rPr lang="en-US" sz="1532" spc="-30">
                <a:solidFill>
                  <a:srgbClr val="051D40"/>
                </a:solidFill>
                <a:latin typeface="Poppins"/>
                <a:ea typeface="Poppins"/>
                <a:cs typeface="Poppins"/>
                <a:sym typeface="Poppins"/>
              </a:rPr>
              <a:t>Organizations: Companies benefiting from increased employee productivity due to the chatbot.</a:t>
            </a:r>
          </a:p>
          <a:p>
            <a:pPr marL="330794" lvl="1" indent="-165397" algn="ctr">
              <a:lnSpc>
                <a:spcPts val="2145"/>
              </a:lnSpc>
              <a:buFont typeface="Arial"/>
              <a:buChar char="•"/>
            </a:pPr>
            <a:r>
              <a:rPr lang="en-US" sz="1532" spc="-30">
                <a:solidFill>
                  <a:srgbClr val="051D40"/>
                </a:solidFill>
                <a:latin typeface="Poppins"/>
                <a:ea typeface="Poppins"/>
                <a:cs typeface="Poppins"/>
                <a:sym typeface="Poppins"/>
              </a:rPr>
              <a:t>Team Leads or Managers: Those overseeing projects where the chatbot improves workflow.</a:t>
            </a:r>
          </a:p>
          <a:p>
            <a:pPr marL="330794" lvl="1" indent="-165397" algn="ctr">
              <a:lnSpc>
                <a:spcPts val="2145"/>
              </a:lnSpc>
              <a:spcBef>
                <a:spcPct val="0"/>
              </a:spcBef>
              <a:buFont typeface="Arial"/>
              <a:buChar char="•"/>
            </a:pPr>
            <a:r>
              <a:rPr lang="en-US" sz="1532" spc="-30">
                <a:solidFill>
                  <a:srgbClr val="051D40"/>
                </a:solidFill>
                <a:latin typeface="Poppins"/>
                <a:ea typeface="Poppins"/>
                <a:cs typeface="Poppins"/>
                <a:sym typeface="Poppins"/>
              </a:rPr>
              <a:t>Customers or Clients: Indirectly benefit from faster, more accurate work by users leveraging the chatbot.</a:t>
            </a:r>
          </a:p>
        </p:txBody>
      </p:sp>
      <p:sp>
        <p:nvSpPr>
          <p:cNvPr id="23" name="TextBox 23"/>
          <p:cNvSpPr txBox="1"/>
          <p:nvPr/>
        </p:nvSpPr>
        <p:spPr>
          <a:xfrm>
            <a:off x="3707391" y="6659120"/>
            <a:ext cx="3519418" cy="389605"/>
          </a:xfrm>
          <a:prstGeom prst="rect">
            <a:avLst/>
          </a:prstGeom>
        </p:spPr>
        <p:txBody>
          <a:bodyPr lIns="0" tIns="0" rIns="0" bIns="0" rtlCol="0" anchor="t">
            <a:spAutoFit/>
          </a:bodyPr>
          <a:lstStyle/>
          <a:p>
            <a:pPr marL="0" lvl="0" indent="0" algn="ctr">
              <a:lnSpc>
                <a:spcPts val="3200"/>
              </a:lnSpc>
              <a:spcBef>
                <a:spcPct val="0"/>
              </a:spcBef>
            </a:pPr>
            <a:r>
              <a:rPr lang="en-US" sz="2286">
                <a:solidFill>
                  <a:srgbClr val="051D40"/>
                </a:solidFill>
                <a:latin typeface="Open Sans Extra Bold"/>
                <a:ea typeface="Open Sans Extra Bold"/>
                <a:cs typeface="Open Sans Extra Bold"/>
                <a:sym typeface="Open Sans Extra Bold"/>
              </a:rPr>
              <a:t>Direct Stakeholders</a:t>
            </a:r>
          </a:p>
        </p:txBody>
      </p:sp>
      <p:sp>
        <p:nvSpPr>
          <p:cNvPr id="24" name="TextBox 24"/>
          <p:cNvSpPr txBox="1"/>
          <p:nvPr/>
        </p:nvSpPr>
        <p:spPr>
          <a:xfrm>
            <a:off x="11176050" y="6658289"/>
            <a:ext cx="3564210" cy="789655"/>
          </a:xfrm>
          <a:prstGeom prst="rect">
            <a:avLst/>
          </a:prstGeom>
        </p:spPr>
        <p:txBody>
          <a:bodyPr lIns="0" tIns="0" rIns="0" bIns="0" rtlCol="0" anchor="t">
            <a:spAutoFit/>
          </a:bodyPr>
          <a:lstStyle/>
          <a:p>
            <a:pPr algn="ctr">
              <a:lnSpc>
                <a:spcPts val="3200"/>
              </a:lnSpc>
            </a:pPr>
            <a:r>
              <a:rPr lang="en-US" sz="2286">
                <a:solidFill>
                  <a:srgbClr val="051D40"/>
                </a:solidFill>
                <a:latin typeface="Open Sans Extra Bold"/>
                <a:ea typeface="Open Sans Extra Bold"/>
                <a:cs typeface="Open Sans Extra Bold"/>
                <a:sym typeface="Open Sans Extra Bold"/>
              </a:rPr>
              <a:t>Indirect Stakeholders</a:t>
            </a:r>
          </a:p>
          <a:p>
            <a:pPr marL="0" lvl="0" indent="0" algn="ctr">
              <a:lnSpc>
                <a:spcPts val="3200"/>
              </a:lnSpc>
              <a:spcBef>
                <a:spcPct val="0"/>
              </a:spcBef>
            </a:pPr>
            <a:endParaRPr lang="en-US" sz="2286">
              <a:solidFill>
                <a:srgbClr val="051D40"/>
              </a:solidFill>
              <a:latin typeface="Open Sans Extra Bold"/>
              <a:ea typeface="Open Sans Extra Bold"/>
              <a:cs typeface="Open Sans Extra Bold"/>
              <a:sym typeface="Open Sans Extra Bol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sp>
        <p:nvSpPr>
          <p:cNvPr id="2" name="Freeform 2"/>
          <p:cNvSpPr/>
          <p:nvPr/>
        </p:nvSpPr>
        <p:spPr>
          <a:xfrm>
            <a:off x="13402273" y="-8767"/>
            <a:ext cx="4907787" cy="10295767"/>
          </a:xfrm>
          <a:custGeom>
            <a:avLst/>
            <a:gdLst/>
            <a:ahLst/>
            <a:cxnLst/>
            <a:rect l="l" t="t" r="r" b="b"/>
            <a:pathLst>
              <a:path w="4907787" h="10295767">
                <a:moveTo>
                  <a:pt x="0" y="0"/>
                </a:moveTo>
                <a:lnTo>
                  <a:pt x="4907787" y="0"/>
                </a:lnTo>
                <a:lnTo>
                  <a:pt x="4907787" y="10295767"/>
                </a:lnTo>
                <a:lnTo>
                  <a:pt x="0" y="10295767"/>
                </a:lnTo>
                <a:lnTo>
                  <a:pt x="0" y="0"/>
                </a:lnTo>
                <a:close/>
              </a:path>
            </a:pathLst>
          </a:custGeom>
          <a:blipFill>
            <a:blip r:embed="rId2"/>
            <a:stretch>
              <a:fillRect l="-19884" r="-19884"/>
            </a:stretch>
          </a:blipFill>
        </p:spPr>
      </p:sp>
      <p:grpSp>
        <p:nvGrpSpPr>
          <p:cNvPr id="3" name="Group 3"/>
          <p:cNvGrpSpPr/>
          <p:nvPr/>
        </p:nvGrpSpPr>
        <p:grpSpPr>
          <a:xfrm>
            <a:off x="1028700" y="3852968"/>
            <a:ext cx="14586028" cy="5088907"/>
            <a:chOff x="0" y="0"/>
            <a:chExt cx="3841588" cy="1340288"/>
          </a:xfrm>
        </p:grpSpPr>
        <p:sp>
          <p:nvSpPr>
            <p:cNvPr id="4" name="Freeform 4"/>
            <p:cNvSpPr/>
            <p:nvPr/>
          </p:nvSpPr>
          <p:spPr>
            <a:xfrm>
              <a:off x="0" y="0"/>
              <a:ext cx="3841588" cy="1340288"/>
            </a:xfrm>
            <a:custGeom>
              <a:avLst/>
              <a:gdLst/>
              <a:ahLst/>
              <a:cxnLst/>
              <a:rect l="l" t="t" r="r" b="b"/>
              <a:pathLst>
                <a:path w="3841588" h="1340288">
                  <a:moveTo>
                    <a:pt x="9023" y="0"/>
                  </a:moveTo>
                  <a:lnTo>
                    <a:pt x="3832565" y="0"/>
                  </a:lnTo>
                  <a:cubicBezTo>
                    <a:pt x="3837548" y="0"/>
                    <a:pt x="3841588" y="4040"/>
                    <a:pt x="3841588" y="9023"/>
                  </a:cubicBezTo>
                  <a:lnTo>
                    <a:pt x="3841588" y="1331265"/>
                  </a:lnTo>
                  <a:cubicBezTo>
                    <a:pt x="3841588" y="1336248"/>
                    <a:pt x="3837548" y="1340288"/>
                    <a:pt x="3832565" y="1340288"/>
                  </a:cubicBezTo>
                  <a:lnTo>
                    <a:pt x="9023" y="1340288"/>
                  </a:lnTo>
                  <a:cubicBezTo>
                    <a:pt x="4040" y="1340288"/>
                    <a:pt x="0" y="1336248"/>
                    <a:pt x="0" y="1331265"/>
                  </a:cubicBezTo>
                  <a:lnTo>
                    <a:pt x="0" y="9023"/>
                  </a:lnTo>
                  <a:cubicBezTo>
                    <a:pt x="0" y="4040"/>
                    <a:pt x="4040" y="0"/>
                    <a:pt x="9023" y="0"/>
                  </a:cubicBezTo>
                  <a:close/>
                </a:path>
              </a:pathLst>
            </a:custGeom>
            <a:solidFill>
              <a:srgbClr val="FDFDFD"/>
            </a:solidFill>
          </p:spPr>
        </p:sp>
        <p:sp>
          <p:nvSpPr>
            <p:cNvPr id="5" name="TextBox 5"/>
            <p:cNvSpPr txBox="1"/>
            <p:nvPr/>
          </p:nvSpPr>
          <p:spPr>
            <a:xfrm>
              <a:off x="0" y="-38100"/>
              <a:ext cx="3841588" cy="1378388"/>
            </a:xfrm>
            <a:prstGeom prst="rect">
              <a:avLst/>
            </a:prstGeom>
          </p:spPr>
          <p:txBody>
            <a:bodyPr lIns="50800" tIns="50800" rIns="50800" bIns="50800" rtlCol="0" anchor="ctr"/>
            <a:lstStyle/>
            <a:p>
              <a:pPr algn="ctr">
                <a:lnSpc>
                  <a:spcPts val="2659"/>
                </a:lnSpc>
              </a:pPr>
              <a:endParaRPr/>
            </a:p>
          </p:txBody>
        </p:sp>
      </p:grpSp>
      <p:sp>
        <p:nvSpPr>
          <p:cNvPr id="6" name="TextBox 6"/>
          <p:cNvSpPr txBox="1"/>
          <p:nvPr/>
        </p:nvSpPr>
        <p:spPr>
          <a:xfrm>
            <a:off x="1270420" y="904875"/>
            <a:ext cx="6273149" cy="1126591"/>
          </a:xfrm>
          <a:prstGeom prst="rect">
            <a:avLst/>
          </a:prstGeom>
        </p:spPr>
        <p:txBody>
          <a:bodyPr lIns="0" tIns="0" rIns="0" bIns="0" rtlCol="0" anchor="t">
            <a:spAutoFit/>
          </a:bodyPr>
          <a:lstStyle/>
          <a:p>
            <a:pPr algn="l">
              <a:lnSpc>
                <a:spcPts val="9247"/>
              </a:lnSpc>
              <a:spcBef>
                <a:spcPct val="0"/>
              </a:spcBef>
            </a:pPr>
            <a:r>
              <a:rPr lang="en-US" sz="6605">
                <a:solidFill>
                  <a:srgbClr val="FDFDFD"/>
                </a:solidFill>
                <a:latin typeface="Open Sans Extra Bold"/>
                <a:ea typeface="Open Sans Extra Bold"/>
                <a:cs typeface="Open Sans Extra Bold"/>
                <a:sym typeface="Open Sans Extra Bold"/>
              </a:rPr>
              <a:t>The Forgotten</a:t>
            </a:r>
          </a:p>
        </p:txBody>
      </p:sp>
      <p:sp>
        <p:nvSpPr>
          <p:cNvPr id="7" name="TextBox 7"/>
          <p:cNvSpPr txBox="1"/>
          <p:nvPr/>
        </p:nvSpPr>
        <p:spPr>
          <a:xfrm>
            <a:off x="1270420" y="2245049"/>
            <a:ext cx="9913189" cy="798362"/>
          </a:xfrm>
          <a:prstGeom prst="rect">
            <a:avLst/>
          </a:prstGeom>
        </p:spPr>
        <p:txBody>
          <a:bodyPr lIns="0" tIns="0" rIns="0" bIns="0" rtlCol="0" anchor="t">
            <a:spAutoFit/>
          </a:bodyPr>
          <a:lstStyle/>
          <a:p>
            <a:pPr algn="l">
              <a:lnSpc>
                <a:spcPts val="3238"/>
              </a:lnSpc>
            </a:pPr>
            <a:r>
              <a:rPr lang="en-US" sz="2313" spc="-46">
                <a:solidFill>
                  <a:srgbClr val="FDFDFD"/>
                </a:solidFill>
                <a:latin typeface="Poppins"/>
                <a:ea typeface="Poppins"/>
                <a:cs typeface="Poppins"/>
                <a:sym typeface="Poppins"/>
              </a:rPr>
              <a:t>When you picture your user base, who is excluded? If they used your product, what would their experience be like?</a:t>
            </a:r>
          </a:p>
        </p:txBody>
      </p:sp>
      <p:grpSp>
        <p:nvGrpSpPr>
          <p:cNvPr id="8" name="Group 8"/>
          <p:cNvGrpSpPr/>
          <p:nvPr/>
        </p:nvGrpSpPr>
        <p:grpSpPr>
          <a:xfrm>
            <a:off x="15573718" y="7940477"/>
            <a:ext cx="4693046" cy="4693046"/>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11" name="TextBox 11"/>
          <p:cNvSpPr txBox="1"/>
          <p:nvPr/>
        </p:nvSpPr>
        <p:spPr>
          <a:xfrm>
            <a:off x="1270420" y="4043987"/>
            <a:ext cx="14140357" cy="3777668"/>
          </a:xfrm>
          <a:prstGeom prst="rect">
            <a:avLst/>
          </a:prstGeom>
        </p:spPr>
        <p:txBody>
          <a:bodyPr lIns="0" tIns="0" rIns="0" bIns="0" rtlCol="0" anchor="t">
            <a:spAutoFit/>
          </a:bodyPr>
          <a:lstStyle/>
          <a:p>
            <a:pPr algn="l">
              <a:lnSpc>
                <a:spcPts val="3357"/>
              </a:lnSpc>
            </a:pPr>
            <a:r>
              <a:rPr lang="en-US" sz="2397" spc="-47">
                <a:solidFill>
                  <a:srgbClr val="145DA0"/>
                </a:solidFill>
                <a:latin typeface="Poppins"/>
                <a:ea typeface="Poppins"/>
                <a:cs typeface="Poppins"/>
                <a:sym typeface="Poppins"/>
              </a:rPr>
              <a:t>Wh</a:t>
            </a:r>
            <a:r>
              <a:rPr lang="en-US" sz="2397" u="none" strike="noStrike" spc="-47">
                <a:solidFill>
                  <a:srgbClr val="145DA0"/>
                </a:solidFill>
                <a:latin typeface="Poppins"/>
                <a:ea typeface="Poppins"/>
                <a:cs typeface="Poppins"/>
                <a:sym typeface="Poppins"/>
              </a:rPr>
              <a:t>o is Excluded?</a:t>
            </a:r>
          </a:p>
          <a:p>
            <a:pPr marL="517711" lvl="1" indent="-258856" algn="l">
              <a:lnSpc>
                <a:spcPts val="3357"/>
              </a:lnSpc>
              <a:buFont typeface="Arial"/>
              <a:buChar char="•"/>
            </a:pPr>
            <a:r>
              <a:rPr lang="en-US" sz="2397" u="none" strike="noStrike" spc="-47">
                <a:solidFill>
                  <a:srgbClr val="145DA0"/>
                </a:solidFill>
                <a:latin typeface="Poppins"/>
                <a:ea typeface="Poppins"/>
                <a:cs typeface="Poppins"/>
                <a:sym typeface="Poppins"/>
              </a:rPr>
              <a:t>Non-digital users without access to devices or the internet.</a:t>
            </a:r>
          </a:p>
          <a:p>
            <a:pPr marL="517711" lvl="1" indent="-258856" algn="l">
              <a:lnSpc>
                <a:spcPts val="3357"/>
              </a:lnSpc>
              <a:buFont typeface="Arial"/>
              <a:buChar char="•"/>
            </a:pPr>
            <a:r>
              <a:rPr lang="en-US" sz="2397" u="none" strike="noStrike" spc="-47">
                <a:solidFill>
                  <a:srgbClr val="145DA0"/>
                </a:solidFill>
                <a:latin typeface="Poppins"/>
                <a:ea typeface="Poppins"/>
                <a:cs typeface="Poppins"/>
                <a:sym typeface="Poppins"/>
              </a:rPr>
              <a:t>Technologically inexperienced or non-literate users.</a:t>
            </a:r>
          </a:p>
          <a:p>
            <a:pPr marL="517711" lvl="1" indent="-258856" algn="l">
              <a:lnSpc>
                <a:spcPts val="3357"/>
              </a:lnSpc>
              <a:buFont typeface="Arial"/>
              <a:buChar char="•"/>
            </a:pPr>
            <a:r>
              <a:rPr lang="en-US" sz="2397" u="none" strike="noStrike" spc="-47">
                <a:solidFill>
                  <a:srgbClr val="145DA0"/>
                </a:solidFill>
                <a:latin typeface="Poppins"/>
                <a:ea typeface="Poppins"/>
                <a:cs typeface="Poppins"/>
                <a:sym typeface="Poppins"/>
              </a:rPr>
              <a:t>Users with disabilities needing assistive technologies.</a:t>
            </a:r>
          </a:p>
          <a:p>
            <a:pPr algn="l">
              <a:lnSpc>
                <a:spcPts val="3357"/>
              </a:lnSpc>
            </a:pPr>
            <a:r>
              <a:rPr lang="en-US" sz="2397" u="none" strike="noStrike" spc="-47">
                <a:solidFill>
                  <a:srgbClr val="145DA0"/>
                </a:solidFill>
                <a:latin typeface="Poppins"/>
                <a:ea typeface="Poppins"/>
                <a:cs typeface="Poppins"/>
                <a:sym typeface="Poppins"/>
              </a:rPr>
              <a:t>Their Experience:</a:t>
            </a:r>
          </a:p>
          <a:p>
            <a:pPr marL="517711" lvl="1" indent="-258856" algn="l">
              <a:lnSpc>
                <a:spcPts val="3357"/>
              </a:lnSpc>
              <a:buFont typeface="Arial"/>
              <a:buChar char="•"/>
            </a:pPr>
            <a:r>
              <a:rPr lang="en-US" sz="2397" u="none" strike="noStrike" spc="-47">
                <a:solidFill>
                  <a:srgbClr val="145DA0"/>
                </a:solidFill>
                <a:latin typeface="Poppins"/>
                <a:ea typeface="Poppins"/>
                <a:cs typeface="Poppins"/>
                <a:sym typeface="Poppins"/>
              </a:rPr>
              <a:t>Non-digital users cannot access the chatbot.</a:t>
            </a:r>
          </a:p>
          <a:p>
            <a:pPr marL="517711" lvl="1" indent="-258856" algn="l">
              <a:lnSpc>
                <a:spcPts val="3357"/>
              </a:lnSpc>
              <a:buFont typeface="Arial"/>
              <a:buChar char="•"/>
            </a:pPr>
            <a:r>
              <a:rPr lang="en-US" sz="2397" u="none" strike="noStrike" spc="-47">
                <a:solidFill>
                  <a:srgbClr val="145DA0"/>
                </a:solidFill>
                <a:latin typeface="Poppins"/>
                <a:ea typeface="Poppins"/>
                <a:cs typeface="Poppins"/>
                <a:sym typeface="Poppins"/>
              </a:rPr>
              <a:t>Inexperienced or non-literate users may find it confusing or unusable.</a:t>
            </a:r>
          </a:p>
          <a:p>
            <a:pPr marL="517711" lvl="1" indent="-258856" algn="l">
              <a:lnSpc>
                <a:spcPts val="3357"/>
              </a:lnSpc>
              <a:buFont typeface="Arial"/>
              <a:buChar char="•"/>
            </a:pPr>
            <a:r>
              <a:rPr lang="en-US" sz="2397" u="none" strike="noStrike" spc="-47">
                <a:solidFill>
                  <a:srgbClr val="145DA0"/>
                </a:solidFill>
                <a:latin typeface="Poppins"/>
                <a:ea typeface="Poppins"/>
                <a:cs typeface="Poppins"/>
                <a:sym typeface="Poppins"/>
              </a:rPr>
              <a:t>Users with disabilities might struggle without strong accessibility features.</a:t>
            </a:r>
          </a:p>
          <a:p>
            <a:pPr algn="l">
              <a:lnSpc>
                <a:spcPts val="3357"/>
              </a:lnSpc>
            </a:pPr>
            <a:r>
              <a:rPr lang="en-US" sz="2397" u="none" strike="noStrike" spc="-47">
                <a:solidFill>
                  <a:srgbClr val="145DA0"/>
                </a:solidFill>
                <a:latin typeface="Poppins"/>
                <a:ea typeface="Poppins"/>
                <a:cs typeface="Poppins"/>
                <a:sym typeface="Poppins"/>
              </a:rPr>
              <a:t>Improving onboarding, accessibility, and language support could help include these groups.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sp>
        <p:nvSpPr>
          <p:cNvPr id="2" name="Freeform 2"/>
          <p:cNvSpPr/>
          <p:nvPr/>
        </p:nvSpPr>
        <p:spPr>
          <a:xfrm>
            <a:off x="13392748" y="-8767"/>
            <a:ext cx="4907787" cy="10295767"/>
          </a:xfrm>
          <a:custGeom>
            <a:avLst/>
            <a:gdLst/>
            <a:ahLst/>
            <a:cxnLst/>
            <a:rect l="l" t="t" r="r" b="b"/>
            <a:pathLst>
              <a:path w="4907787" h="10295767">
                <a:moveTo>
                  <a:pt x="0" y="0"/>
                </a:moveTo>
                <a:lnTo>
                  <a:pt x="4907787" y="0"/>
                </a:lnTo>
                <a:lnTo>
                  <a:pt x="4907787" y="10295767"/>
                </a:lnTo>
                <a:lnTo>
                  <a:pt x="0" y="10295767"/>
                </a:lnTo>
                <a:lnTo>
                  <a:pt x="0" y="0"/>
                </a:lnTo>
                <a:close/>
              </a:path>
            </a:pathLst>
          </a:custGeom>
          <a:blipFill>
            <a:blip r:embed="rId2"/>
            <a:stretch>
              <a:fillRect l="-19884" r="-19884"/>
            </a:stretch>
          </a:blipFill>
        </p:spPr>
      </p:sp>
      <p:grpSp>
        <p:nvGrpSpPr>
          <p:cNvPr id="3" name="Group 3"/>
          <p:cNvGrpSpPr/>
          <p:nvPr/>
        </p:nvGrpSpPr>
        <p:grpSpPr>
          <a:xfrm>
            <a:off x="1028700" y="3852968"/>
            <a:ext cx="14586028" cy="5088907"/>
            <a:chOff x="0" y="0"/>
            <a:chExt cx="3841588" cy="1340288"/>
          </a:xfrm>
        </p:grpSpPr>
        <p:sp>
          <p:nvSpPr>
            <p:cNvPr id="4" name="Freeform 4"/>
            <p:cNvSpPr/>
            <p:nvPr/>
          </p:nvSpPr>
          <p:spPr>
            <a:xfrm>
              <a:off x="0" y="0"/>
              <a:ext cx="3841588" cy="1340288"/>
            </a:xfrm>
            <a:custGeom>
              <a:avLst/>
              <a:gdLst/>
              <a:ahLst/>
              <a:cxnLst/>
              <a:rect l="l" t="t" r="r" b="b"/>
              <a:pathLst>
                <a:path w="3841588" h="1340288">
                  <a:moveTo>
                    <a:pt x="9023" y="0"/>
                  </a:moveTo>
                  <a:lnTo>
                    <a:pt x="3832565" y="0"/>
                  </a:lnTo>
                  <a:cubicBezTo>
                    <a:pt x="3837548" y="0"/>
                    <a:pt x="3841588" y="4040"/>
                    <a:pt x="3841588" y="9023"/>
                  </a:cubicBezTo>
                  <a:lnTo>
                    <a:pt x="3841588" y="1331265"/>
                  </a:lnTo>
                  <a:cubicBezTo>
                    <a:pt x="3841588" y="1336248"/>
                    <a:pt x="3837548" y="1340288"/>
                    <a:pt x="3832565" y="1340288"/>
                  </a:cubicBezTo>
                  <a:lnTo>
                    <a:pt x="9023" y="1340288"/>
                  </a:lnTo>
                  <a:cubicBezTo>
                    <a:pt x="4040" y="1340288"/>
                    <a:pt x="0" y="1336248"/>
                    <a:pt x="0" y="1331265"/>
                  </a:cubicBezTo>
                  <a:lnTo>
                    <a:pt x="0" y="9023"/>
                  </a:lnTo>
                  <a:cubicBezTo>
                    <a:pt x="0" y="4040"/>
                    <a:pt x="4040" y="0"/>
                    <a:pt x="9023" y="0"/>
                  </a:cubicBezTo>
                  <a:close/>
                </a:path>
              </a:pathLst>
            </a:custGeom>
            <a:solidFill>
              <a:srgbClr val="FDFDFD"/>
            </a:solidFill>
          </p:spPr>
        </p:sp>
        <p:sp>
          <p:nvSpPr>
            <p:cNvPr id="5" name="TextBox 5"/>
            <p:cNvSpPr txBox="1"/>
            <p:nvPr/>
          </p:nvSpPr>
          <p:spPr>
            <a:xfrm>
              <a:off x="0" y="-38100"/>
              <a:ext cx="3841588" cy="1378388"/>
            </a:xfrm>
            <a:prstGeom prst="rect">
              <a:avLst/>
            </a:prstGeom>
          </p:spPr>
          <p:txBody>
            <a:bodyPr lIns="50800" tIns="50800" rIns="50800" bIns="50800" rtlCol="0" anchor="ctr"/>
            <a:lstStyle/>
            <a:p>
              <a:pPr algn="ctr">
                <a:lnSpc>
                  <a:spcPts val="2659"/>
                </a:lnSpc>
              </a:pPr>
              <a:endParaRPr/>
            </a:p>
          </p:txBody>
        </p:sp>
      </p:grpSp>
      <p:sp>
        <p:nvSpPr>
          <p:cNvPr id="6" name="TextBox 6"/>
          <p:cNvSpPr txBox="1"/>
          <p:nvPr/>
        </p:nvSpPr>
        <p:spPr>
          <a:xfrm>
            <a:off x="1270420" y="904875"/>
            <a:ext cx="8229045" cy="1126591"/>
          </a:xfrm>
          <a:prstGeom prst="rect">
            <a:avLst/>
          </a:prstGeom>
        </p:spPr>
        <p:txBody>
          <a:bodyPr lIns="0" tIns="0" rIns="0" bIns="0" rtlCol="0" anchor="t">
            <a:spAutoFit/>
          </a:bodyPr>
          <a:lstStyle/>
          <a:p>
            <a:pPr algn="l">
              <a:lnSpc>
                <a:spcPts val="9247"/>
              </a:lnSpc>
              <a:spcBef>
                <a:spcPct val="0"/>
              </a:spcBef>
            </a:pPr>
            <a:r>
              <a:rPr lang="en-US" sz="6605">
                <a:solidFill>
                  <a:srgbClr val="FDFDFD"/>
                </a:solidFill>
                <a:latin typeface="Open Sans Extra Bold"/>
                <a:ea typeface="Open Sans Extra Bold"/>
                <a:cs typeface="Open Sans Extra Bold"/>
                <a:sym typeface="Open Sans Extra Bold"/>
              </a:rPr>
              <a:t>The Backstabber</a:t>
            </a:r>
          </a:p>
        </p:txBody>
      </p:sp>
      <p:sp>
        <p:nvSpPr>
          <p:cNvPr id="7" name="TextBox 7"/>
          <p:cNvSpPr txBox="1"/>
          <p:nvPr/>
        </p:nvSpPr>
        <p:spPr>
          <a:xfrm>
            <a:off x="1270420" y="2245049"/>
            <a:ext cx="9913189" cy="398380"/>
          </a:xfrm>
          <a:prstGeom prst="rect">
            <a:avLst/>
          </a:prstGeom>
        </p:spPr>
        <p:txBody>
          <a:bodyPr lIns="0" tIns="0" rIns="0" bIns="0" rtlCol="0" anchor="t">
            <a:spAutoFit/>
          </a:bodyPr>
          <a:lstStyle/>
          <a:p>
            <a:pPr algn="l">
              <a:lnSpc>
                <a:spcPts val="3238"/>
              </a:lnSpc>
            </a:pPr>
            <a:r>
              <a:rPr lang="en-US" sz="2313" spc="-46">
                <a:solidFill>
                  <a:srgbClr val="FDFDFD"/>
                </a:solidFill>
                <a:latin typeface="Poppins"/>
                <a:ea typeface="Poppins"/>
                <a:cs typeface="Poppins"/>
                <a:sym typeface="Poppins"/>
              </a:rPr>
              <a:t>What could cause people to lose trust in your product?</a:t>
            </a:r>
          </a:p>
        </p:txBody>
      </p:sp>
      <p:grpSp>
        <p:nvGrpSpPr>
          <p:cNvPr id="8" name="Group 8"/>
          <p:cNvGrpSpPr/>
          <p:nvPr/>
        </p:nvGrpSpPr>
        <p:grpSpPr>
          <a:xfrm>
            <a:off x="15573718" y="7940477"/>
            <a:ext cx="4693046" cy="4693046"/>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11" name="TextBox 11"/>
          <p:cNvSpPr txBox="1"/>
          <p:nvPr/>
        </p:nvSpPr>
        <p:spPr>
          <a:xfrm>
            <a:off x="1270420" y="4043987"/>
            <a:ext cx="14140357" cy="4196768"/>
          </a:xfrm>
          <a:prstGeom prst="rect">
            <a:avLst/>
          </a:prstGeom>
        </p:spPr>
        <p:txBody>
          <a:bodyPr lIns="0" tIns="0" rIns="0" bIns="0" rtlCol="0" anchor="t">
            <a:spAutoFit/>
          </a:bodyPr>
          <a:lstStyle/>
          <a:p>
            <a:pPr algn="l">
              <a:lnSpc>
                <a:spcPts val="3357"/>
              </a:lnSpc>
            </a:pPr>
            <a:r>
              <a:rPr lang="en-US" sz="2397" spc="-47">
                <a:solidFill>
                  <a:srgbClr val="145DA0"/>
                </a:solidFill>
                <a:latin typeface="Poppins"/>
                <a:ea typeface="Poppins"/>
                <a:cs typeface="Poppins"/>
                <a:sym typeface="Poppins"/>
              </a:rPr>
              <a:t>Causes of Trust Loss:  </a:t>
            </a:r>
          </a:p>
          <a:p>
            <a:pPr marL="517711" lvl="1" indent="-258856" algn="l">
              <a:lnSpc>
                <a:spcPts val="3357"/>
              </a:lnSpc>
              <a:buFont typeface="Arial"/>
              <a:buChar char="•"/>
            </a:pPr>
            <a:r>
              <a:rPr lang="en-US" sz="2397" spc="-47">
                <a:solidFill>
                  <a:srgbClr val="145DA0"/>
                </a:solidFill>
                <a:latin typeface="Poppins"/>
                <a:ea typeface="Poppins"/>
                <a:cs typeface="Poppins"/>
                <a:sym typeface="Poppins"/>
              </a:rPr>
              <a:t>Inaccurate responses or misleading information.  </a:t>
            </a:r>
          </a:p>
          <a:p>
            <a:pPr marL="517711" lvl="1" indent="-258856" algn="l">
              <a:lnSpc>
                <a:spcPts val="3357"/>
              </a:lnSpc>
              <a:buFont typeface="Arial"/>
              <a:buChar char="•"/>
            </a:pPr>
            <a:r>
              <a:rPr lang="en-US" sz="2397" spc="-47">
                <a:solidFill>
                  <a:srgbClr val="145DA0"/>
                </a:solidFill>
                <a:latin typeface="Poppins"/>
                <a:ea typeface="Poppins"/>
                <a:cs typeface="Poppins"/>
                <a:sym typeface="Poppins"/>
              </a:rPr>
              <a:t>Poor data security leading to privacy concerns.  </a:t>
            </a:r>
          </a:p>
          <a:p>
            <a:pPr marL="517711" lvl="1" indent="-258856" algn="l">
              <a:lnSpc>
                <a:spcPts val="3357"/>
              </a:lnSpc>
              <a:buFont typeface="Arial"/>
              <a:buChar char="•"/>
            </a:pPr>
            <a:r>
              <a:rPr lang="en-US" sz="2397" spc="-47">
                <a:solidFill>
                  <a:srgbClr val="145DA0"/>
                </a:solidFill>
                <a:latin typeface="Poppins"/>
                <a:ea typeface="Poppins"/>
                <a:cs typeface="Poppins"/>
                <a:sym typeface="Poppins"/>
              </a:rPr>
              <a:t>Unreliable performance, like crashes or delays.  </a:t>
            </a:r>
          </a:p>
          <a:p>
            <a:pPr marL="517711" lvl="1" indent="-258856" algn="l">
              <a:lnSpc>
                <a:spcPts val="3357"/>
              </a:lnSpc>
              <a:buFont typeface="Arial"/>
              <a:buChar char="•"/>
            </a:pPr>
            <a:r>
              <a:rPr lang="en-US" sz="2397" spc="-47">
                <a:solidFill>
                  <a:srgbClr val="145DA0"/>
                </a:solidFill>
                <a:latin typeface="Poppins"/>
                <a:ea typeface="Poppins"/>
                <a:cs typeface="Poppins"/>
                <a:sym typeface="Poppins"/>
              </a:rPr>
              <a:t>Overly complex interface or limited language support.  </a:t>
            </a:r>
          </a:p>
          <a:p>
            <a:pPr algn="l">
              <a:lnSpc>
                <a:spcPts val="3357"/>
              </a:lnSpc>
            </a:pPr>
            <a:endParaRPr lang="en-US" sz="2397" spc="-47">
              <a:solidFill>
                <a:srgbClr val="145DA0"/>
              </a:solidFill>
              <a:latin typeface="Poppins"/>
              <a:ea typeface="Poppins"/>
              <a:cs typeface="Poppins"/>
              <a:sym typeface="Poppins"/>
            </a:endParaRPr>
          </a:p>
          <a:p>
            <a:pPr algn="l">
              <a:lnSpc>
                <a:spcPts val="3357"/>
              </a:lnSpc>
            </a:pPr>
            <a:r>
              <a:rPr lang="en-US" sz="2397" spc="-47">
                <a:solidFill>
                  <a:srgbClr val="145DA0"/>
                </a:solidFill>
                <a:latin typeface="Poppins"/>
                <a:ea typeface="Poppins"/>
                <a:cs typeface="Poppins"/>
                <a:sym typeface="Poppins"/>
              </a:rPr>
              <a:t>Implications:  </a:t>
            </a:r>
          </a:p>
          <a:p>
            <a:pPr marL="517711" lvl="1" indent="-258856" algn="l">
              <a:lnSpc>
                <a:spcPts val="3357"/>
              </a:lnSpc>
              <a:buFont typeface="Arial"/>
              <a:buChar char="•"/>
            </a:pPr>
            <a:r>
              <a:rPr lang="en-US" sz="2397" spc="-47">
                <a:solidFill>
                  <a:srgbClr val="145DA0"/>
                </a:solidFill>
                <a:latin typeface="Poppins"/>
                <a:ea typeface="Poppins"/>
                <a:cs typeface="Poppins"/>
                <a:sym typeface="Poppins"/>
              </a:rPr>
              <a:t>Users may abandon the product for competitors.  </a:t>
            </a:r>
          </a:p>
          <a:p>
            <a:pPr marL="517711" lvl="1" indent="-258856" algn="l">
              <a:lnSpc>
                <a:spcPts val="3357"/>
              </a:lnSpc>
              <a:buFont typeface="Arial"/>
              <a:buChar char="•"/>
            </a:pPr>
            <a:r>
              <a:rPr lang="en-US" sz="2397" spc="-47">
                <a:solidFill>
                  <a:srgbClr val="145DA0"/>
                </a:solidFill>
                <a:latin typeface="Poppins"/>
                <a:ea typeface="Poppins"/>
                <a:cs typeface="Poppins"/>
                <a:sym typeface="Poppins"/>
              </a:rPr>
              <a:t>Reputation damage could reduce adoption rates.  </a:t>
            </a:r>
          </a:p>
          <a:p>
            <a:pPr marL="517711" lvl="1" indent="-258856" algn="l">
              <a:lnSpc>
                <a:spcPts val="3357"/>
              </a:lnSpc>
              <a:buFont typeface="Arial"/>
              <a:buChar char="•"/>
            </a:pPr>
            <a:r>
              <a:rPr lang="en-US" sz="2397" spc="-47">
                <a:solidFill>
                  <a:srgbClr val="145DA0"/>
                </a:solidFill>
                <a:latin typeface="Poppins"/>
                <a:ea typeface="Poppins"/>
                <a:cs typeface="Poppins"/>
                <a:sym typeface="Poppins"/>
              </a:rPr>
              <a:t>Organizations may avoid using the chatbot for sensitive tasks.</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sp>
        <p:nvSpPr>
          <p:cNvPr id="3" name="Freeform 3"/>
          <p:cNvSpPr/>
          <p:nvPr/>
        </p:nvSpPr>
        <p:spPr>
          <a:xfrm rot="5400000">
            <a:off x="8990215" y="810330"/>
            <a:ext cx="8541900" cy="8666340"/>
          </a:xfrm>
          <a:custGeom>
            <a:avLst/>
            <a:gdLst/>
            <a:ahLst/>
            <a:cxnLst/>
            <a:rect l="l" t="t" r="r" b="b"/>
            <a:pathLst>
              <a:path w="8541900" h="8666340">
                <a:moveTo>
                  <a:pt x="0" y="0"/>
                </a:moveTo>
                <a:lnTo>
                  <a:pt x="8541901" y="0"/>
                </a:lnTo>
                <a:lnTo>
                  <a:pt x="8541901" y="8666340"/>
                </a:lnTo>
                <a:lnTo>
                  <a:pt x="0" y="8666340"/>
                </a:lnTo>
                <a:lnTo>
                  <a:pt x="0" y="0"/>
                </a:lnTo>
                <a:close/>
              </a:path>
            </a:pathLst>
          </a:custGeom>
          <a:blipFill>
            <a:blip r:embed="rId3">
              <a:alphaModFix amt="14000"/>
              <a:extLst>
                <a:ext uri="{96DAC541-7B7A-43D3-8B79-37D633B846F1}">
                  <asvg:svgBlip xmlns:asvg="http://schemas.microsoft.com/office/drawing/2016/SVG/main" r:embed="rId4"/>
                </a:ext>
              </a:extLst>
            </a:blip>
            <a:stretch>
              <a:fillRect/>
            </a:stretch>
          </a:blipFill>
        </p:spPr>
      </p:sp>
      <p:sp>
        <p:nvSpPr>
          <p:cNvPr id="4" name="Freeform 4"/>
          <p:cNvSpPr/>
          <p:nvPr/>
        </p:nvSpPr>
        <p:spPr>
          <a:xfrm rot="5400000">
            <a:off x="2832861" y="810330"/>
            <a:ext cx="8541900" cy="8666340"/>
          </a:xfrm>
          <a:custGeom>
            <a:avLst/>
            <a:gdLst/>
            <a:ahLst/>
            <a:cxnLst/>
            <a:rect l="l" t="t" r="r" b="b"/>
            <a:pathLst>
              <a:path w="8541900" h="8666340">
                <a:moveTo>
                  <a:pt x="0" y="0"/>
                </a:moveTo>
                <a:lnTo>
                  <a:pt x="8541900" y="0"/>
                </a:lnTo>
                <a:lnTo>
                  <a:pt x="8541900" y="8666340"/>
                </a:lnTo>
                <a:lnTo>
                  <a:pt x="0" y="8666340"/>
                </a:lnTo>
                <a:lnTo>
                  <a:pt x="0" y="0"/>
                </a:lnTo>
                <a:close/>
              </a:path>
            </a:pathLst>
          </a:custGeom>
          <a:blipFill>
            <a:blip r:embed="rId3">
              <a:alphaModFix amt="14000"/>
              <a:extLst>
                <a:ext uri="{96DAC541-7B7A-43D3-8B79-37D633B846F1}">
                  <asvg:svgBlip xmlns:asvg="http://schemas.microsoft.com/office/drawing/2016/SVG/main" r:embed="rId4"/>
                </a:ext>
              </a:extLst>
            </a:blip>
            <a:stretch>
              <a:fillRect/>
            </a:stretch>
          </a:blipFill>
        </p:spPr>
      </p:sp>
      <p:grpSp>
        <p:nvGrpSpPr>
          <p:cNvPr id="5" name="Group 5"/>
          <p:cNvGrpSpPr/>
          <p:nvPr/>
        </p:nvGrpSpPr>
        <p:grpSpPr>
          <a:xfrm>
            <a:off x="3061529" y="2937389"/>
            <a:ext cx="12164941" cy="4412223"/>
            <a:chOff x="0" y="0"/>
            <a:chExt cx="3203935" cy="1162067"/>
          </a:xfrm>
        </p:grpSpPr>
        <p:sp>
          <p:nvSpPr>
            <p:cNvPr id="6" name="Freeform 6"/>
            <p:cNvSpPr/>
            <p:nvPr/>
          </p:nvSpPr>
          <p:spPr>
            <a:xfrm>
              <a:off x="0" y="0"/>
              <a:ext cx="3203935" cy="1162067"/>
            </a:xfrm>
            <a:custGeom>
              <a:avLst/>
              <a:gdLst/>
              <a:ahLst/>
              <a:cxnLst/>
              <a:rect l="l" t="t" r="r" b="b"/>
              <a:pathLst>
                <a:path w="3203935" h="1162067">
                  <a:moveTo>
                    <a:pt x="0" y="0"/>
                  </a:moveTo>
                  <a:lnTo>
                    <a:pt x="3203935" y="0"/>
                  </a:lnTo>
                  <a:lnTo>
                    <a:pt x="3203935" y="1162067"/>
                  </a:lnTo>
                  <a:lnTo>
                    <a:pt x="0" y="1162067"/>
                  </a:lnTo>
                  <a:close/>
                </a:path>
              </a:pathLst>
            </a:custGeom>
            <a:solidFill>
              <a:srgbClr val="145DA0"/>
            </a:solidFill>
            <a:ln w="38100" cap="sq">
              <a:solidFill>
                <a:srgbClr val="FFFFFF"/>
              </a:solidFill>
              <a:prstDash val="solid"/>
              <a:miter/>
            </a:ln>
          </p:spPr>
        </p:sp>
        <p:sp>
          <p:nvSpPr>
            <p:cNvPr id="7" name="TextBox 7"/>
            <p:cNvSpPr txBox="1"/>
            <p:nvPr/>
          </p:nvSpPr>
          <p:spPr>
            <a:xfrm>
              <a:off x="0" y="-38100"/>
              <a:ext cx="3203935" cy="1200167"/>
            </a:xfrm>
            <a:prstGeom prst="rect">
              <a:avLst/>
            </a:prstGeom>
          </p:spPr>
          <p:txBody>
            <a:bodyPr lIns="50800" tIns="50800" rIns="50800" bIns="50800" rtlCol="0" anchor="ctr"/>
            <a:lstStyle/>
            <a:p>
              <a:pPr algn="ctr">
                <a:lnSpc>
                  <a:spcPts val="2659"/>
                </a:lnSpc>
              </a:pPr>
              <a:endParaRPr/>
            </a:p>
          </p:txBody>
        </p:sp>
      </p:grpSp>
      <p:sp>
        <p:nvSpPr>
          <p:cNvPr id="8" name="TextBox 8"/>
          <p:cNvSpPr txBox="1"/>
          <p:nvPr/>
        </p:nvSpPr>
        <p:spPr>
          <a:xfrm>
            <a:off x="3332775" y="3267746"/>
            <a:ext cx="11622449" cy="2273103"/>
          </a:xfrm>
          <a:prstGeom prst="rect">
            <a:avLst/>
          </a:prstGeom>
        </p:spPr>
        <p:txBody>
          <a:bodyPr lIns="0" tIns="0" rIns="0" bIns="0" rtlCol="0" anchor="t">
            <a:spAutoFit/>
          </a:bodyPr>
          <a:lstStyle/>
          <a:p>
            <a:pPr marL="0" lvl="0" indent="0" algn="ctr">
              <a:lnSpc>
                <a:spcPts val="18560"/>
              </a:lnSpc>
              <a:spcBef>
                <a:spcPct val="0"/>
              </a:spcBef>
            </a:pPr>
            <a:r>
              <a:rPr lang="en-US" sz="13257">
                <a:solidFill>
                  <a:srgbClr val="FFFFFF"/>
                </a:solidFill>
                <a:latin typeface="Open Sans Extra Bold"/>
                <a:ea typeface="Open Sans Extra Bold"/>
                <a:cs typeface="Open Sans Extra Bold"/>
                <a:sym typeface="Open Sans Extra Bold"/>
              </a:rPr>
              <a:t>TASKS</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6656283" y="-2445901"/>
            <a:ext cx="15178802" cy="15178802"/>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145DA0"/>
              </a:solidFill>
              <a:prstDash val="solid"/>
              <a:miter/>
            </a:ln>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6007842" y="-1797460"/>
            <a:ext cx="13881919" cy="13881919"/>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solidFill>
          </p:spPr>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8" name="TextBox 8"/>
          <p:cNvSpPr txBox="1"/>
          <p:nvPr/>
        </p:nvSpPr>
        <p:spPr>
          <a:xfrm>
            <a:off x="1504274" y="4171126"/>
            <a:ext cx="3985352" cy="1754248"/>
          </a:xfrm>
          <a:prstGeom prst="rect">
            <a:avLst/>
          </a:prstGeom>
        </p:spPr>
        <p:txBody>
          <a:bodyPr lIns="0" tIns="0" rIns="0" bIns="0" rtlCol="0" anchor="t">
            <a:spAutoFit/>
          </a:bodyPr>
          <a:lstStyle/>
          <a:p>
            <a:pPr marL="0" lvl="0" indent="0" algn="l">
              <a:lnSpc>
                <a:spcPts val="14365"/>
              </a:lnSpc>
              <a:spcBef>
                <a:spcPct val="0"/>
              </a:spcBef>
            </a:pPr>
            <a:r>
              <a:rPr lang="en-US" sz="10260">
                <a:solidFill>
                  <a:srgbClr val="FDFDFD"/>
                </a:solidFill>
                <a:latin typeface="Open Sans Extra Bold"/>
                <a:ea typeface="Open Sans Extra Bold"/>
                <a:cs typeface="Open Sans Extra Bold"/>
                <a:sym typeface="Open Sans Extra Bold"/>
              </a:rPr>
              <a:t>Tasks</a:t>
            </a:r>
          </a:p>
        </p:txBody>
      </p:sp>
      <p:sp>
        <p:nvSpPr>
          <p:cNvPr id="9" name="Freeform 9"/>
          <p:cNvSpPr/>
          <p:nvPr/>
        </p:nvSpPr>
        <p:spPr>
          <a:xfrm>
            <a:off x="8618101" y="1767991"/>
            <a:ext cx="1424256" cy="1424256"/>
          </a:xfrm>
          <a:custGeom>
            <a:avLst/>
            <a:gdLst/>
            <a:ahLst/>
            <a:cxnLst/>
            <a:rect l="l" t="t" r="r" b="b"/>
            <a:pathLst>
              <a:path w="1424256" h="1424256">
                <a:moveTo>
                  <a:pt x="0" y="0"/>
                </a:moveTo>
                <a:lnTo>
                  <a:pt x="1424255" y="0"/>
                </a:lnTo>
                <a:lnTo>
                  <a:pt x="1424255" y="1424256"/>
                </a:lnTo>
                <a:lnTo>
                  <a:pt x="0" y="1424256"/>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
        <p:nvSpPr>
          <p:cNvPr id="10" name="TextBox 10"/>
          <p:cNvSpPr txBox="1"/>
          <p:nvPr/>
        </p:nvSpPr>
        <p:spPr>
          <a:xfrm>
            <a:off x="10162447" y="1825672"/>
            <a:ext cx="5768345" cy="1265090"/>
          </a:xfrm>
          <a:prstGeom prst="rect">
            <a:avLst/>
          </a:prstGeom>
        </p:spPr>
        <p:txBody>
          <a:bodyPr lIns="0" tIns="0" rIns="0" bIns="0" rtlCol="0" anchor="t">
            <a:spAutoFit/>
          </a:bodyPr>
          <a:lstStyle/>
          <a:p>
            <a:pPr algn="l">
              <a:lnSpc>
                <a:spcPts val="2495"/>
              </a:lnSpc>
            </a:pPr>
            <a:r>
              <a:rPr lang="en-US" sz="1750" u="none" strike="noStrike" spc="-35" dirty="0">
                <a:solidFill>
                  <a:srgbClr val="145DA0"/>
                </a:solidFill>
                <a:latin typeface="Poppins"/>
                <a:ea typeface="Poppins"/>
                <a:cs typeface="Poppins"/>
                <a:sym typeface="Poppins"/>
              </a:rPr>
              <a:t>Simple</a:t>
            </a:r>
          </a:p>
          <a:p>
            <a:pPr marL="384810" lvl="1" indent="-192405">
              <a:lnSpc>
                <a:spcPts val="2495"/>
              </a:lnSpc>
              <a:buFont typeface="Arial"/>
              <a:buChar char="•"/>
            </a:pPr>
            <a:r>
              <a:rPr lang="en-US" sz="1750" spc="-35" dirty="0">
                <a:solidFill>
                  <a:srgbClr val="145DA0"/>
                </a:solidFill>
                <a:latin typeface="Poppins"/>
                <a:ea typeface="+mn-lt"/>
                <a:cs typeface="Poppins"/>
                <a:sym typeface="Poppins"/>
              </a:rPr>
              <a:t>Find notebook by the name of the notebook in account</a:t>
            </a:r>
            <a:r>
              <a:rPr lang="en-US" sz="1750" u="none" strike="noStrike" spc="-35" dirty="0">
                <a:solidFill>
                  <a:srgbClr val="145DA0"/>
                </a:solidFill>
                <a:latin typeface="Poppins"/>
                <a:ea typeface="Poppins"/>
                <a:cs typeface="Poppins"/>
                <a:sym typeface="Poppins"/>
              </a:rPr>
              <a:t>.</a:t>
            </a:r>
            <a:endParaRPr lang="en-US" sz="1750" u="none" strike="noStrike" spc="-35" dirty="0">
              <a:solidFill>
                <a:srgbClr val="145DA0"/>
              </a:solidFill>
              <a:latin typeface="Poppins"/>
              <a:ea typeface="Poppins"/>
              <a:cs typeface="Poppins"/>
            </a:endParaRPr>
          </a:p>
          <a:p>
            <a:pPr algn="l">
              <a:lnSpc>
                <a:spcPts val="2495"/>
              </a:lnSpc>
            </a:pPr>
            <a:r>
              <a:rPr lang="en-US" sz="1750" u="none" strike="noStrike" spc="-35" dirty="0">
                <a:solidFill>
                  <a:srgbClr val="145DA0"/>
                </a:solidFill>
                <a:latin typeface="Poppins"/>
                <a:ea typeface="Poppins"/>
                <a:cs typeface="Poppins"/>
                <a:sym typeface="Poppins"/>
              </a:rPr>
              <a:t>. </a:t>
            </a:r>
            <a:endParaRPr lang="en-US" sz="1750" u="none" strike="noStrike" spc="-35" dirty="0">
              <a:solidFill>
                <a:srgbClr val="145DA0"/>
              </a:solidFill>
              <a:latin typeface="Poppins"/>
              <a:ea typeface="Poppins"/>
              <a:cs typeface="Poppins"/>
            </a:endParaRPr>
          </a:p>
        </p:txBody>
      </p:sp>
      <p:sp>
        <p:nvSpPr>
          <p:cNvPr id="11" name="TextBox 11"/>
          <p:cNvSpPr txBox="1"/>
          <p:nvPr/>
        </p:nvSpPr>
        <p:spPr>
          <a:xfrm>
            <a:off x="8763159" y="2041203"/>
            <a:ext cx="1134140" cy="801632"/>
          </a:xfrm>
          <a:prstGeom prst="rect">
            <a:avLst/>
          </a:prstGeom>
        </p:spPr>
        <p:txBody>
          <a:bodyPr lIns="0" tIns="0" rIns="0" bIns="0" rtlCol="0" anchor="t">
            <a:spAutoFit/>
          </a:bodyPr>
          <a:lstStyle/>
          <a:p>
            <a:pPr marL="0" lvl="0" indent="0" algn="ctr">
              <a:lnSpc>
                <a:spcPts val="6697"/>
              </a:lnSpc>
              <a:spcBef>
                <a:spcPct val="0"/>
              </a:spcBef>
            </a:pPr>
            <a:r>
              <a:rPr lang="en-US" sz="4784">
                <a:solidFill>
                  <a:srgbClr val="FDFDFD"/>
                </a:solidFill>
                <a:latin typeface="Open Sans Extra Bold"/>
                <a:ea typeface="Open Sans Extra Bold"/>
                <a:cs typeface="Open Sans Extra Bold"/>
                <a:sym typeface="Open Sans Extra Bold"/>
              </a:rPr>
              <a:t>01</a:t>
            </a:r>
          </a:p>
        </p:txBody>
      </p:sp>
      <p:sp>
        <p:nvSpPr>
          <p:cNvPr id="12" name="Freeform 12"/>
          <p:cNvSpPr/>
          <p:nvPr/>
        </p:nvSpPr>
        <p:spPr>
          <a:xfrm>
            <a:off x="9330229" y="4501366"/>
            <a:ext cx="1424256" cy="1424256"/>
          </a:xfrm>
          <a:custGeom>
            <a:avLst/>
            <a:gdLst/>
            <a:ahLst/>
            <a:cxnLst/>
            <a:rect l="l" t="t" r="r" b="b"/>
            <a:pathLst>
              <a:path w="1424256" h="1424256">
                <a:moveTo>
                  <a:pt x="0" y="0"/>
                </a:moveTo>
                <a:lnTo>
                  <a:pt x="1424255" y="0"/>
                </a:lnTo>
                <a:lnTo>
                  <a:pt x="1424255" y="1424256"/>
                </a:lnTo>
                <a:lnTo>
                  <a:pt x="0" y="1424256"/>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
        <p:nvSpPr>
          <p:cNvPr id="13" name="TextBox 13"/>
          <p:cNvSpPr txBox="1"/>
          <p:nvPr/>
        </p:nvSpPr>
        <p:spPr>
          <a:xfrm>
            <a:off x="10874574" y="4559046"/>
            <a:ext cx="5768345" cy="1266244"/>
          </a:xfrm>
          <a:prstGeom prst="rect">
            <a:avLst/>
          </a:prstGeom>
        </p:spPr>
        <p:txBody>
          <a:bodyPr lIns="0" tIns="0" rIns="0" bIns="0" rtlCol="0" anchor="t">
            <a:spAutoFit/>
          </a:bodyPr>
          <a:lstStyle/>
          <a:p>
            <a:pPr algn="l">
              <a:lnSpc>
                <a:spcPts val="2495"/>
              </a:lnSpc>
            </a:pPr>
            <a:r>
              <a:rPr lang="en-US" sz="1750" spc="-35" dirty="0">
                <a:solidFill>
                  <a:srgbClr val="145DA0"/>
                </a:solidFill>
                <a:latin typeface="Poppins"/>
                <a:ea typeface="Poppins"/>
                <a:cs typeface="Poppins"/>
                <a:sym typeface="Poppins"/>
              </a:rPr>
              <a:t>M</a:t>
            </a:r>
            <a:r>
              <a:rPr lang="en-US" sz="1750" u="none" strike="noStrike" spc="-35" dirty="0">
                <a:solidFill>
                  <a:srgbClr val="145DA0"/>
                </a:solidFill>
                <a:latin typeface="Poppins"/>
                <a:ea typeface="Poppins"/>
                <a:cs typeface="Poppins"/>
                <a:sym typeface="Poppins"/>
              </a:rPr>
              <a:t>oderate</a:t>
            </a:r>
          </a:p>
          <a:p>
            <a:pPr marL="384810" lvl="1" indent="-192405">
              <a:lnSpc>
                <a:spcPts val="2495"/>
              </a:lnSpc>
              <a:buFont typeface="Arial"/>
              <a:buChar char="•"/>
            </a:pPr>
            <a:r>
              <a:rPr lang="en-US" sz="1750" spc="-35" dirty="0">
                <a:solidFill>
                  <a:srgbClr val="145DA0"/>
                </a:solidFill>
                <a:latin typeface="Poppins"/>
                <a:ea typeface="+mn-lt"/>
                <a:cs typeface="Poppins"/>
              </a:rPr>
              <a:t>User want to create notebook by entering name</a:t>
            </a:r>
            <a:endParaRPr lang="en-US" sz="1750" u="none" strike="noStrike" spc="-35" dirty="0">
              <a:solidFill>
                <a:srgbClr val="145DA0"/>
              </a:solidFill>
              <a:latin typeface="Poppins"/>
              <a:ea typeface="+mn-lt"/>
              <a:cs typeface="Poppins"/>
            </a:endParaRPr>
          </a:p>
          <a:p>
            <a:pPr marL="384810" lvl="1" indent="-192405">
              <a:lnSpc>
                <a:spcPts val="2495"/>
              </a:lnSpc>
              <a:buFont typeface="Arial"/>
              <a:buChar char="•"/>
            </a:pPr>
            <a:r>
              <a:rPr lang="en-US" sz="1750" spc="-35" dirty="0">
                <a:solidFill>
                  <a:srgbClr val="145DA0"/>
                </a:solidFill>
                <a:latin typeface="Poppins"/>
                <a:ea typeface="Poppins"/>
                <a:cs typeface="Poppins"/>
                <a:sym typeface="Poppins"/>
              </a:rPr>
              <a:t>The users want chatbot answer</a:t>
            </a:r>
            <a:r>
              <a:rPr lang="en-US" sz="1750" u="none" strike="noStrike" spc="-35" dirty="0">
                <a:solidFill>
                  <a:srgbClr val="145DA0"/>
                </a:solidFill>
                <a:latin typeface="Poppins"/>
                <a:ea typeface="Poppins"/>
                <a:cs typeface="Poppins"/>
                <a:sym typeface="Poppins"/>
              </a:rPr>
              <a:t> specific questions from within a document’s content.</a:t>
            </a:r>
            <a:endParaRPr lang="en-US" sz="1750" u="none" strike="noStrike" spc="-35" dirty="0">
              <a:solidFill>
                <a:srgbClr val="145DA0"/>
              </a:solidFill>
              <a:latin typeface="Poppins"/>
              <a:ea typeface="Poppins"/>
              <a:cs typeface="Poppins"/>
            </a:endParaRPr>
          </a:p>
        </p:txBody>
      </p:sp>
      <p:sp>
        <p:nvSpPr>
          <p:cNvPr id="14" name="TextBox 14"/>
          <p:cNvSpPr txBox="1"/>
          <p:nvPr/>
        </p:nvSpPr>
        <p:spPr>
          <a:xfrm>
            <a:off x="9475287" y="4774578"/>
            <a:ext cx="1134140" cy="801632"/>
          </a:xfrm>
          <a:prstGeom prst="rect">
            <a:avLst/>
          </a:prstGeom>
        </p:spPr>
        <p:txBody>
          <a:bodyPr lIns="0" tIns="0" rIns="0" bIns="0" rtlCol="0" anchor="t">
            <a:spAutoFit/>
          </a:bodyPr>
          <a:lstStyle/>
          <a:p>
            <a:pPr marL="0" lvl="0" indent="0" algn="ctr">
              <a:lnSpc>
                <a:spcPts val="6697"/>
              </a:lnSpc>
              <a:spcBef>
                <a:spcPct val="0"/>
              </a:spcBef>
            </a:pPr>
            <a:r>
              <a:rPr lang="en-US" sz="4784">
                <a:solidFill>
                  <a:srgbClr val="FDFDFD"/>
                </a:solidFill>
                <a:latin typeface="Open Sans Extra Bold"/>
                <a:ea typeface="Open Sans Extra Bold"/>
                <a:cs typeface="Open Sans Extra Bold"/>
                <a:sym typeface="Open Sans Extra Bold"/>
              </a:rPr>
              <a:t>02</a:t>
            </a:r>
          </a:p>
        </p:txBody>
      </p:sp>
      <p:sp>
        <p:nvSpPr>
          <p:cNvPr id="15" name="Freeform 15"/>
          <p:cNvSpPr/>
          <p:nvPr/>
        </p:nvSpPr>
        <p:spPr>
          <a:xfrm>
            <a:off x="8691442" y="7109256"/>
            <a:ext cx="1424256" cy="1424256"/>
          </a:xfrm>
          <a:custGeom>
            <a:avLst/>
            <a:gdLst/>
            <a:ahLst/>
            <a:cxnLst/>
            <a:rect l="l" t="t" r="r" b="b"/>
            <a:pathLst>
              <a:path w="1424256" h="1424256">
                <a:moveTo>
                  <a:pt x="0" y="0"/>
                </a:moveTo>
                <a:lnTo>
                  <a:pt x="1424256" y="0"/>
                </a:lnTo>
                <a:lnTo>
                  <a:pt x="1424256" y="1424255"/>
                </a:lnTo>
                <a:lnTo>
                  <a:pt x="0" y="1424255"/>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
        <p:nvSpPr>
          <p:cNvPr id="16" name="TextBox 16"/>
          <p:cNvSpPr txBox="1"/>
          <p:nvPr/>
        </p:nvSpPr>
        <p:spPr>
          <a:xfrm>
            <a:off x="10235788" y="7166936"/>
            <a:ext cx="5768345" cy="623889"/>
          </a:xfrm>
          <a:prstGeom prst="rect">
            <a:avLst/>
          </a:prstGeom>
        </p:spPr>
        <p:txBody>
          <a:bodyPr lIns="0" tIns="0" rIns="0" bIns="0" rtlCol="0" anchor="t">
            <a:spAutoFit/>
          </a:bodyPr>
          <a:lstStyle/>
          <a:p>
            <a:pPr algn="l">
              <a:lnSpc>
                <a:spcPts val="2495"/>
              </a:lnSpc>
            </a:pPr>
            <a:r>
              <a:rPr lang="en-US" sz="1750" spc="-35" dirty="0">
                <a:solidFill>
                  <a:srgbClr val="145DA0"/>
                </a:solidFill>
                <a:latin typeface="Poppins"/>
                <a:ea typeface="Poppins"/>
                <a:cs typeface="Poppins"/>
                <a:sym typeface="Poppins"/>
              </a:rPr>
              <a:t>C</a:t>
            </a:r>
            <a:r>
              <a:rPr lang="en-US" sz="1750" u="none" strike="noStrike" spc="-35" dirty="0">
                <a:solidFill>
                  <a:srgbClr val="145DA0"/>
                </a:solidFill>
                <a:latin typeface="Poppins"/>
                <a:ea typeface="Poppins"/>
                <a:cs typeface="Poppins"/>
                <a:sym typeface="Poppins"/>
              </a:rPr>
              <a:t>omplex</a:t>
            </a:r>
          </a:p>
          <a:p>
            <a:pPr marL="384810" lvl="1" indent="-192405">
              <a:lnSpc>
                <a:spcPts val="2495"/>
              </a:lnSpc>
              <a:buFont typeface="Arial"/>
              <a:buChar char="•"/>
            </a:pPr>
            <a:r>
              <a:rPr lang="en-US" sz="1750" spc="-35" dirty="0">
                <a:solidFill>
                  <a:srgbClr val="145DA0"/>
                </a:solidFill>
                <a:latin typeface="Poppins"/>
                <a:ea typeface="+mn-lt"/>
                <a:cs typeface="Poppins"/>
              </a:rPr>
              <a:t>User wants to upload document file to notebook</a:t>
            </a:r>
            <a:endParaRPr lang="en-US" sz="1750" u="none" strike="noStrike" spc="-35" dirty="0">
              <a:solidFill>
                <a:srgbClr val="145DA0"/>
              </a:solidFill>
              <a:latin typeface="Poppins"/>
              <a:ea typeface="Poppins"/>
              <a:cs typeface="Poppins"/>
            </a:endParaRPr>
          </a:p>
        </p:txBody>
      </p:sp>
      <p:sp>
        <p:nvSpPr>
          <p:cNvPr id="17" name="TextBox 17"/>
          <p:cNvSpPr txBox="1"/>
          <p:nvPr/>
        </p:nvSpPr>
        <p:spPr>
          <a:xfrm>
            <a:off x="8836500" y="7382468"/>
            <a:ext cx="1134140" cy="801632"/>
          </a:xfrm>
          <a:prstGeom prst="rect">
            <a:avLst/>
          </a:prstGeom>
        </p:spPr>
        <p:txBody>
          <a:bodyPr lIns="0" tIns="0" rIns="0" bIns="0" rtlCol="0" anchor="t">
            <a:spAutoFit/>
          </a:bodyPr>
          <a:lstStyle/>
          <a:p>
            <a:pPr marL="0" lvl="0" indent="0" algn="ctr">
              <a:lnSpc>
                <a:spcPts val="6697"/>
              </a:lnSpc>
              <a:spcBef>
                <a:spcPct val="0"/>
              </a:spcBef>
            </a:pPr>
            <a:r>
              <a:rPr lang="en-US" sz="4784">
                <a:solidFill>
                  <a:srgbClr val="FDFDFD"/>
                </a:solidFill>
                <a:latin typeface="Open Sans Extra Bold"/>
                <a:ea typeface="Open Sans Extra Bold"/>
                <a:cs typeface="Open Sans Extra Bold"/>
                <a:sym typeface="Open Sans Extra Bold"/>
              </a:rPr>
              <a:t>03</a:t>
            </a:r>
          </a:p>
        </p:txBody>
      </p:sp>
      <p:grpSp>
        <p:nvGrpSpPr>
          <p:cNvPr id="18" name="Group 18"/>
          <p:cNvGrpSpPr/>
          <p:nvPr/>
        </p:nvGrpSpPr>
        <p:grpSpPr>
          <a:xfrm>
            <a:off x="7905455" y="2656032"/>
            <a:ext cx="373607" cy="373607"/>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sp>
        <p:sp>
          <p:nvSpPr>
            <p:cNvPr id="20" name="TextBox 20"/>
            <p:cNvSpPr txBox="1"/>
            <p:nvPr/>
          </p:nvSpPr>
          <p:spPr>
            <a:xfrm>
              <a:off x="76200" y="28575"/>
              <a:ext cx="660400" cy="708025"/>
            </a:xfrm>
            <a:prstGeom prst="rect">
              <a:avLst/>
            </a:prstGeom>
          </p:spPr>
          <p:txBody>
            <a:bodyPr lIns="0" tIns="0" rIns="0" bIns="0" rtlCol="0" anchor="ctr"/>
            <a:lstStyle/>
            <a:p>
              <a:pPr algn="ctr">
                <a:lnSpc>
                  <a:spcPts val="3640"/>
                </a:lnSpc>
              </a:pPr>
              <a:endParaRPr/>
            </a:p>
          </p:txBody>
        </p:sp>
      </p:grpSp>
      <p:grpSp>
        <p:nvGrpSpPr>
          <p:cNvPr id="21" name="Group 21"/>
          <p:cNvGrpSpPr/>
          <p:nvPr/>
        </p:nvGrpSpPr>
        <p:grpSpPr>
          <a:xfrm>
            <a:off x="7944228" y="7402839"/>
            <a:ext cx="373607" cy="373607"/>
            <a:chOff x="0" y="0"/>
            <a:chExt cx="812800" cy="812800"/>
          </a:xfrm>
        </p:grpSpPr>
        <p:sp>
          <p:nvSpPr>
            <p:cNvPr id="22" name="Freeform 2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sp>
        <p:sp>
          <p:nvSpPr>
            <p:cNvPr id="23" name="TextBox 23"/>
            <p:cNvSpPr txBox="1"/>
            <p:nvPr/>
          </p:nvSpPr>
          <p:spPr>
            <a:xfrm>
              <a:off x="76200" y="28575"/>
              <a:ext cx="660400" cy="708025"/>
            </a:xfrm>
            <a:prstGeom prst="rect">
              <a:avLst/>
            </a:prstGeom>
          </p:spPr>
          <p:txBody>
            <a:bodyPr lIns="0" tIns="0" rIns="0" bIns="0" rtlCol="0" anchor="ctr"/>
            <a:lstStyle/>
            <a:p>
              <a:pPr algn="ctr">
                <a:lnSpc>
                  <a:spcPts val="3640"/>
                </a:lnSpc>
              </a:pPr>
              <a:endParaRPr/>
            </a:p>
          </p:txBody>
        </p:sp>
      </p:grpSp>
      <p:grpSp>
        <p:nvGrpSpPr>
          <p:cNvPr id="24" name="Group 24"/>
          <p:cNvGrpSpPr/>
          <p:nvPr/>
        </p:nvGrpSpPr>
        <p:grpSpPr>
          <a:xfrm>
            <a:off x="8317835" y="4956696"/>
            <a:ext cx="373607" cy="373607"/>
            <a:chOff x="0" y="0"/>
            <a:chExt cx="812800" cy="812800"/>
          </a:xfrm>
        </p:grpSpPr>
        <p:sp>
          <p:nvSpPr>
            <p:cNvPr id="25" name="Freeform 2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sp>
        <p:sp>
          <p:nvSpPr>
            <p:cNvPr id="26" name="TextBox 26"/>
            <p:cNvSpPr txBox="1"/>
            <p:nvPr/>
          </p:nvSpPr>
          <p:spPr>
            <a:xfrm>
              <a:off x="76200" y="28575"/>
              <a:ext cx="660400" cy="708025"/>
            </a:xfrm>
            <a:prstGeom prst="rect">
              <a:avLst/>
            </a:prstGeom>
          </p:spPr>
          <p:txBody>
            <a:bodyPr lIns="0" tIns="0" rIns="0" bIns="0" rtlCol="0" anchor="ctr"/>
            <a:lstStyle/>
            <a:p>
              <a:pPr algn="ctr">
                <a:lnSpc>
                  <a:spcPts val="3640"/>
                </a:lnSpc>
              </a:pPr>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sp>
        <p:nvSpPr>
          <p:cNvPr id="3" name="Freeform 3"/>
          <p:cNvSpPr/>
          <p:nvPr/>
        </p:nvSpPr>
        <p:spPr>
          <a:xfrm rot="5400000">
            <a:off x="8990215" y="810330"/>
            <a:ext cx="8541900" cy="8666340"/>
          </a:xfrm>
          <a:custGeom>
            <a:avLst/>
            <a:gdLst/>
            <a:ahLst/>
            <a:cxnLst/>
            <a:rect l="l" t="t" r="r" b="b"/>
            <a:pathLst>
              <a:path w="8541900" h="8666340">
                <a:moveTo>
                  <a:pt x="0" y="0"/>
                </a:moveTo>
                <a:lnTo>
                  <a:pt x="8541901" y="0"/>
                </a:lnTo>
                <a:lnTo>
                  <a:pt x="8541901" y="8666340"/>
                </a:lnTo>
                <a:lnTo>
                  <a:pt x="0" y="8666340"/>
                </a:lnTo>
                <a:lnTo>
                  <a:pt x="0" y="0"/>
                </a:lnTo>
                <a:close/>
              </a:path>
            </a:pathLst>
          </a:custGeom>
          <a:blipFill>
            <a:blip r:embed="rId3">
              <a:alphaModFix amt="14000"/>
              <a:extLst>
                <a:ext uri="{96DAC541-7B7A-43D3-8B79-37D633B846F1}">
                  <asvg:svgBlip xmlns:asvg="http://schemas.microsoft.com/office/drawing/2016/SVG/main" r:embed="rId4"/>
                </a:ext>
              </a:extLst>
            </a:blip>
            <a:stretch>
              <a:fillRect/>
            </a:stretch>
          </a:blipFill>
        </p:spPr>
      </p:sp>
      <p:sp>
        <p:nvSpPr>
          <p:cNvPr id="4" name="Freeform 4"/>
          <p:cNvSpPr/>
          <p:nvPr/>
        </p:nvSpPr>
        <p:spPr>
          <a:xfrm rot="5400000">
            <a:off x="2832861" y="810330"/>
            <a:ext cx="8541900" cy="8666340"/>
          </a:xfrm>
          <a:custGeom>
            <a:avLst/>
            <a:gdLst/>
            <a:ahLst/>
            <a:cxnLst/>
            <a:rect l="l" t="t" r="r" b="b"/>
            <a:pathLst>
              <a:path w="8541900" h="8666340">
                <a:moveTo>
                  <a:pt x="0" y="0"/>
                </a:moveTo>
                <a:lnTo>
                  <a:pt x="8541900" y="0"/>
                </a:lnTo>
                <a:lnTo>
                  <a:pt x="8541900" y="8666340"/>
                </a:lnTo>
                <a:lnTo>
                  <a:pt x="0" y="8666340"/>
                </a:lnTo>
                <a:lnTo>
                  <a:pt x="0" y="0"/>
                </a:lnTo>
                <a:close/>
              </a:path>
            </a:pathLst>
          </a:custGeom>
          <a:blipFill>
            <a:blip r:embed="rId3">
              <a:alphaModFix amt="14000"/>
              <a:extLst>
                <a:ext uri="{96DAC541-7B7A-43D3-8B79-37D633B846F1}">
                  <asvg:svgBlip xmlns:asvg="http://schemas.microsoft.com/office/drawing/2016/SVG/main" r:embed="rId4"/>
                </a:ext>
              </a:extLst>
            </a:blip>
            <a:stretch>
              <a:fillRect/>
            </a:stretch>
          </a:blipFill>
        </p:spPr>
      </p:sp>
      <p:grpSp>
        <p:nvGrpSpPr>
          <p:cNvPr id="5" name="Group 5"/>
          <p:cNvGrpSpPr/>
          <p:nvPr/>
        </p:nvGrpSpPr>
        <p:grpSpPr>
          <a:xfrm>
            <a:off x="2192489" y="2937389"/>
            <a:ext cx="14076402" cy="4412223"/>
            <a:chOff x="0" y="0"/>
            <a:chExt cx="3707365" cy="1162067"/>
          </a:xfrm>
        </p:grpSpPr>
        <p:sp>
          <p:nvSpPr>
            <p:cNvPr id="6" name="Freeform 6"/>
            <p:cNvSpPr/>
            <p:nvPr/>
          </p:nvSpPr>
          <p:spPr>
            <a:xfrm>
              <a:off x="0" y="0"/>
              <a:ext cx="3707365" cy="1162067"/>
            </a:xfrm>
            <a:custGeom>
              <a:avLst/>
              <a:gdLst/>
              <a:ahLst/>
              <a:cxnLst/>
              <a:rect l="l" t="t" r="r" b="b"/>
              <a:pathLst>
                <a:path w="3707365" h="1162067">
                  <a:moveTo>
                    <a:pt x="0" y="0"/>
                  </a:moveTo>
                  <a:lnTo>
                    <a:pt x="3707365" y="0"/>
                  </a:lnTo>
                  <a:lnTo>
                    <a:pt x="3707365" y="1162067"/>
                  </a:lnTo>
                  <a:lnTo>
                    <a:pt x="0" y="1162067"/>
                  </a:lnTo>
                  <a:close/>
                </a:path>
              </a:pathLst>
            </a:custGeom>
            <a:solidFill>
              <a:srgbClr val="145DA0"/>
            </a:solidFill>
            <a:ln w="38100" cap="sq">
              <a:solidFill>
                <a:srgbClr val="FFFFFF"/>
              </a:solidFill>
              <a:prstDash val="solid"/>
              <a:miter/>
            </a:ln>
          </p:spPr>
        </p:sp>
        <p:sp>
          <p:nvSpPr>
            <p:cNvPr id="7" name="TextBox 7"/>
            <p:cNvSpPr txBox="1"/>
            <p:nvPr/>
          </p:nvSpPr>
          <p:spPr>
            <a:xfrm>
              <a:off x="0" y="-38100"/>
              <a:ext cx="3707365" cy="1200167"/>
            </a:xfrm>
            <a:prstGeom prst="rect">
              <a:avLst/>
            </a:prstGeom>
          </p:spPr>
          <p:txBody>
            <a:bodyPr lIns="50800" tIns="50800" rIns="50800" bIns="50800" rtlCol="0" anchor="ctr"/>
            <a:lstStyle/>
            <a:p>
              <a:pPr algn="ctr">
                <a:lnSpc>
                  <a:spcPts val="2659"/>
                </a:lnSpc>
              </a:pPr>
              <a:endParaRPr/>
            </a:p>
          </p:txBody>
        </p:sp>
      </p:grpSp>
      <p:sp>
        <p:nvSpPr>
          <p:cNvPr id="8" name="TextBox 8"/>
          <p:cNvSpPr txBox="1"/>
          <p:nvPr/>
        </p:nvSpPr>
        <p:spPr>
          <a:xfrm>
            <a:off x="2770641" y="3389008"/>
            <a:ext cx="12936115" cy="2273103"/>
          </a:xfrm>
          <a:prstGeom prst="rect">
            <a:avLst/>
          </a:prstGeom>
        </p:spPr>
        <p:txBody>
          <a:bodyPr lIns="0" tIns="0" rIns="0" bIns="0" rtlCol="0" anchor="t">
            <a:spAutoFit/>
          </a:bodyPr>
          <a:lstStyle/>
          <a:p>
            <a:pPr marL="0" lvl="0" indent="0" algn="ctr">
              <a:lnSpc>
                <a:spcPts val="18560"/>
              </a:lnSpc>
              <a:spcBef>
                <a:spcPct val="0"/>
              </a:spcBef>
            </a:pPr>
            <a:r>
              <a:rPr lang="en-US" sz="13257">
                <a:solidFill>
                  <a:srgbClr val="FFFFFF"/>
                </a:solidFill>
                <a:latin typeface="Open Sans Extra Bold"/>
                <a:ea typeface="Open Sans Extra Bold"/>
                <a:cs typeface="Open Sans Extra Bold"/>
                <a:sym typeface="Open Sans Extra Bold"/>
              </a:rPr>
              <a:t>STORYBOARDS</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1766494" y="9340175"/>
            <a:ext cx="21820987" cy="946825"/>
            <a:chOff x="0" y="0"/>
            <a:chExt cx="6110362" cy="265132"/>
          </a:xfrm>
        </p:grpSpPr>
        <p:sp>
          <p:nvSpPr>
            <p:cNvPr id="3" name="Freeform 3"/>
            <p:cNvSpPr/>
            <p:nvPr/>
          </p:nvSpPr>
          <p:spPr>
            <a:xfrm>
              <a:off x="0" y="0"/>
              <a:ext cx="6110362" cy="265132"/>
            </a:xfrm>
            <a:custGeom>
              <a:avLst/>
              <a:gdLst/>
              <a:ahLst/>
              <a:cxnLst/>
              <a:rect l="l" t="t" r="r" b="b"/>
              <a:pathLst>
                <a:path w="6110362" h="265132">
                  <a:moveTo>
                    <a:pt x="0" y="0"/>
                  </a:moveTo>
                  <a:lnTo>
                    <a:pt x="6110362" y="0"/>
                  </a:lnTo>
                  <a:lnTo>
                    <a:pt x="6110362" y="265132"/>
                  </a:lnTo>
                  <a:lnTo>
                    <a:pt x="0" y="265132"/>
                  </a:lnTo>
                  <a:close/>
                </a:path>
              </a:pathLst>
            </a:custGeom>
            <a:solidFill>
              <a:srgbClr val="145DA0"/>
            </a:solidFill>
            <a:ln cap="sq">
              <a:noFill/>
              <a:prstDash val="solid"/>
              <a:miter/>
            </a:ln>
          </p:spPr>
        </p:sp>
        <p:sp>
          <p:nvSpPr>
            <p:cNvPr id="4" name="TextBox 4"/>
            <p:cNvSpPr txBox="1"/>
            <p:nvPr/>
          </p:nvSpPr>
          <p:spPr>
            <a:xfrm>
              <a:off x="0" y="-38100"/>
              <a:ext cx="6110362" cy="303232"/>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5" name="Group 5"/>
          <p:cNvGrpSpPr/>
          <p:nvPr/>
        </p:nvGrpSpPr>
        <p:grpSpPr>
          <a:xfrm>
            <a:off x="-1766494" y="-816076"/>
            <a:ext cx="21820987" cy="1762900"/>
            <a:chOff x="0" y="0"/>
            <a:chExt cx="6110362" cy="493651"/>
          </a:xfrm>
        </p:grpSpPr>
        <p:sp>
          <p:nvSpPr>
            <p:cNvPr id="6" name="Freeform 6"/>
            <p:cNvSpPr/>
            <p:nvPr/>
          </p:nvSpPr>
          <p:spPr>
            <a:xfrm>
              <a:off x="0" y="0"/>
              <a:ext cx="6110362" cy="493651"/>
            </a:xfrm>
            <a:custGeom>
              <a:avLst/>
              <a:gdLst/>
              <a:ahLst/>
              <a:cxnLst/>
              <a:rect l="l" t="t" r="r" b="b"/>
              <a:pathLst>
                <a:path w="6110362" h="493651">
                  <a:moveTo>
                    <a:pt x="0" y="0"/>
                  </a:moveTo>
                  <a:lnTo>
                    <a:pt x="6110362" y="0"/>
                  </a:lnTo>
                  <a:lnTo>
                    <a:pt x="6110362" y="493651"/>
                  </a:lnTo>
                  <a:lnTo>
                    <a:pt x="0" y="493651"/>
                  </a:lnTo>
                  <a:close/>
                </a:path>
              </a:pathLst>
            </a:custGeom>
            <a:solidFill>
              <a:srgbClr val="145DA0"/>
            </a:solidFill>
            <a:ln cap="sq">
              <a:noFill/>
              <a:prstDash val="solid"/>
              <a:miter/>
            </a:ln>
          </p:spPr>
        </p:sp>
        <p:sp>
          <p:nvSpPr>
            <p:cNvPr id="7" name="TextBox 7"/>
            <p:cNvSpPr txBox="1"/>
            <p:nvPr/>
          </p:nvSpPr>
          <p:spPr>
            <a:xfrm>
              <a:off x="0" y="-38100"/>
              <a:ext cx="6110362" cy="531751"/>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8" name="Freeform 8"/>
          <p:cNvSpPr/>
          <p:nvPr/>
        </p:nvSpPr>
        <p:spPr>
          <a:xfrm>
            <a:off x="979957" y="2198220"/>
            <a:ext cx="7770184" cy="4182988"/>
          </a:xfrm>
          <a:custGeom>
            <a:avLst/>
            <a:gdLst/>
            <a:ahLst/>
            <a:cxnLst/>
            <a:rect l="l" t="t" r="r" b="b"/>
            <a:pathLst>
              <a:path w="7770184" h="4182988">
                <a:moveTo>
                  <a:pt x="0" y="0"/>
                </a:moveTo>
                <a:lnTo>
                  <a:pt x="7770183" y="0"/>
                </a:lnTo>
                <a:lnTo>
                  <a:pt x="7770183" y="4182988"/>
                </a:lnTo>
                <a:lnTo>
                  <a:pt x="0" y="4182988"/>
                </a:lnTo>
                <a:lnTo>
                  <a:pt x="0" y="0"/>
                </a:lnTo>
                <a:close/>
              </a:path>
            </a:pathLst>
          </a:custGeom>
          <a:blipFill>
            <a:blip r:embed="rId2"/>
            <a:stretch>
              <a:fillRect r="-5201"/>
            </a:stretch>
          </a:blipFill>
        </p:spPr>
      </p:sp>
      <p:sp>
        <p:nvSpPr>
          <p:cNvPr id="9" name="Freeform 9"/>
          <p:cNvSpPr/>
          <p:nvPr/>
        </p:nvSpPr>
        <p:spPr>
          <a:xfrm>
            <a:off x="9958784" y="2198220"/>
            <a:ext cx="8106903" cy="4182988"/>
          </a:xfrm>
          <a:custGeom>
            <a:avLst/>
            <a:gdLst/>
            <a:ahLst/>
            <a:cxnLst/>
            <a:rect l="l" t="t" r="r" b="b"/>
            <a:pathLst>
              <a:path w="8106903" h="4182988">
                <a:moveTo>
                  <a:pt x="0" y="0"/>
                </a:moveTo>
                <a:lnTo>
                  <a:pt x="8106903" y="0"/>
                </a:lnTo>
                <a:lnTo>
                  <a:pt x="8106903" y="4182988"/>
                </a:lnTo>
                <a:lnTo>
                  <a:pt x="0" y="4182988"/>
                </a:lnTo>
                <a:lnTo>
                  <a:pt x="0" y="0"/>
                </a:lnTo>
                <a:close/>
              </a:path>
            </a:pathLst>
          </a:custGeom>
          <a:blipFill>
            <a:blip r:embed="rId3"/>
            <a:stretch>
              <a:fillRect l="-28419" t="-14958" r="-22677" b="-145"/>
            </a:stretch>
          </a:blipFill>
        </p:spPr>
      </p:sp>
      <p:sp>
        <p:nvSpPr>
          <p:cNvPr id="10" name="TextBox 10"/>
          <p:cNvSpPr txBox="1"/>
          <p:nvPr/>
        </p:nvSpPr>
        <p:spPr>
          <a:xfrm>
            <a:off x="444625" y="7450843"/>
            <a:ext cx="8557903" cy="1656715"/>
          </a:xfrm>
          <a:prstGeom prst="rect">
            <a:avLst/>
          </a:prstGeom>
        </p:spPr>
        <p:txBody>
          <a:bodyPr lIns="0" tIns="0" rIns="0" bIns="0" rtlCol="0" anchor="t">
            <a:spAutoFit/>
          </a:bodyPr>
          <a:lstStyle/>
          <a:p>
            <a:pPr algn="ctr">
              <a:lnSpc>
                <a:spcPts val="2659"/>
              </a:lnSpc>
            </a:pPr>
            <a:r>
              <a:rPr lang="en-US" sz="1899">
                <a:solidFill>
                  <a:srgbClr val="000000"/>
                </a:solidFill>
                <a:latin typeface="Open Sans Extra Bold"/>
                <a:ea typeface="Open Sans Extra Bold"/>
                <a:cs typeface="Open Sans Extra Bold"/>
                <a:sym typeface="Open Sans Extra Bold"/>
              </a:rPr>
              <a:t>1.Mary is an office worker who regularly works with long and complex digital documents. One day, she is assigned to complete a task of answering questions whose answers are contained in documents and summarizing those documents.</a:t>
            </a:r>
          </a:p>
          <a:p>
            <a:pPr algn="ctr">
              <a:lnSpc>
                <a:spcPts val="2659"/>
              </a:lnSpc>
              <a:spcBef>
                <a:spcPct val="0"/>
              </a:spcBef>
            </a:pPr>
            <a:endParaRPr lang="en-US" sz="1899">
              <a:solidFill>
                <a:srgbClr val="000000"/>
              </a:solidFill>
              <a:latin typeface="Open Sans Extra Bold"/>
              <a:ea typeface="Open Sans Extra Bold"/>
              <a:cs typeface="Open Sans Extra Bold"/>
              <a:sym typeface="Open Sans Extra Bold"/>
            </a:endParaRPr>
          </a:p>
        </p:txBody>
      </p:sp>
      <p:sp>
        <p:nvSpPr>
          <p:cNvPr id="11" name="TextBox 11"/>
          <p:cNvSpPr txBox="1"/>
          <p:nvPr/>
        </p:nvSpPr>
        <p:spPr>
          <a:xfrm>
            <a:off x="9730097" y="7450843"/>
            <a:ext cx="8012226" cy="1323340"/>
          </a:xfrm>
          <a:prstGeom prst="rect">
            <a:avLst/>
          </a:prstGeom>
        </p:spPr>
        <p:txBody>
          <a:bodyPr lIns="0" tIns="0" rIns="0" bIns="0" rtlCol="0" anchor="t">
            <a:spAutoFit/>
          </a:bodyPr>
          <a:lstStyle/>
          <a:p>
            <a:pPr algn="ctr">
              <a:lnSpc>
                <a:spcPts val="2659"/>
              </a:lnSpc>
            </a:pPr>
            <a:r>
              <a:rPr lang="en-US" sz="1899">
                <a:solidFill>
                  <a:srgbClr val="000000"/>
                </a:solidFill>
                <a:latin typeface="Open Sans Extra Bold"/>
                <a:ea typeface="Open Sans Extra Bold"/>
                <a:cs typeface="Open Sans Extra Bold"/>
                <a:sym typeface="Open Sans Extra Bold"/>
              </a:rPr>
              <a:t>2. Because she was given too much work, she forgot about the work her boss assigned her today, while the deadline was approaching.</a:t>
            </a:r>
          </a:p>
          <a:p>
            <a:pPr algn="ctr">
              <a:lnSpc>
                <a:spcPts val="2659"/>
              </a:lnSpc>
              <a:spcBef>
                <a:spcPct val="0"/>
              </a:spcBef>
            </a:pPr>
            <a:endParaRPr lang="en-US" sz="1899">
              <a:solidFill>
                <a:srgbClr val="000000"/>
              </a:solidFill>
              <a:latin typeface="Open Sans Extra Bold"/>
              <a:ea typeface="Open Sans Extra Bold"/>
              <a:cs typeface="Open Sans Extra Bold"/>
              <a:sym typeface="Open Sans Extra Bold"/>
            </a:endParaRPr>
          </a:p>
        </p:txBody>
      </p:sp>
      <p:sp>
        <p:nvSpPr>
          <p:cNvPr id="12" name="TextBox 12"/>
          <p:cNvSpPr txBox="1"/>
          <p:nvPr/>
        </p:nvSpPr>
        <p:spPr>
          <a:xfrm>
            <a:off x="611981" y="1235560"/>
            <a:ext cx="416719" cy="962660"/>
          </a:xfrm>
          <a:prstGeom prst="rect">
            <a:avLst/>
          </a:prstGeom>
        </p:spPr>
        <p:txBody>
          <a:bodyPr lIns="0" tIns="0" rIns="0" bIns="0" rtlCol="0" anchor="t">
            <a:spAutoFit/>
          </a:bodyPr>
          <a:lstStyle/>
          <a:p>
            <a:pPr algn="ctr">
              <a:lnSpc>
                <a:spcPts val="7840"/>
              </a:lnSpc>
              <a:spcBef>
                <a:spcPct val="0"/>
              </a:spcBef>
            </a:pPr>
            <a:r>
              <a:rPr lang="en-US" sz="5600">
                <a:solidFill>
                  <a:srgbClr val="000000"/>
                </a:solidFill>
                <a:latin typeface="Open Sans Extra Bold"/>
                <a:ea typeface="Open Sans Extra Bold"/>
                <a:cs typeface="Open Sans Extra Bold"/>
                <a:sym typeface="Open Sans Extra Bold"/>
              </a:rPr>
              <a:t>1</a:t>
            </a:r>
          </a:p>
        </p:txBody>
      </p:sp>
      <p:sp>
        <p:nvSpPr>
          <p:cNvPr id="13" name="TextBox 13"/>
          <p:cNvSpPr txBox="1"/>
          <p:nvPr/>
        </p:nvSpPr>
        <p:spPr>
          <a:xfrm>
            <a:off x="9750424" y="1235560"/>
            <a:ext cx="416719" cy="962660"/>
          </a:xfrm>
          <a:prstGeom prst="rect">
            <a:avLst/>
          </a:prstGeom>
        </p:spPr>
        <p:txBody>
          <a:bodyPr lIns="0" tIns="0" rIns="0" bIns="0" rtlCol="0" anchor="t">
            <a:spAutoFit/>
          </a:bodyPr>
          <a:lstStyle/>
          <a:p>
            <a:pPr algn="ctr">
              <a:lnSpc>
                <a:spcPts val="7840"/>
              </a:lnSpc>
              <a:spcBef>
                <a:spcPct val="0"/>
              </a:spcBef>
            </a:pPr>
            <a:r>
              <a:rPr lang="en-US" sz="5600">
                <a:solidFill>
                  <a:srgbClr val="000000"/>
                </a:solidFill>
                <a:latin typeface="Open Sans Extra Bold"/>
                <a:ea typeface="Open Sans Extra Bold"/>
                <a:cs typeface="Open Sans Extra Bold"/>
                <a:sym typeface="Open Sans Extra Bold"/>
              </a:rPr>
              <a:t>2</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1766494" y="9340175"/>
            <a:ext cx="21820987" cy="946825"/>
            <a:chOff x="0" y="0"/>
            <a:chExt cx="6110362" cy="265132"/>
          </a:xfrm>
        </p:grpSpPr>
        <p:sp>
          <p:nvSpPr>
            <p:cNvPr id="3" name="Freeform 3"/>
            <p:cNvSpPr/>
            <p:nvPr/>
          </p:nvSpPr>
          <p:spPr>
            <a:xfrm>
              <a:off x="0" y="0"/>
              <a:ext cx="6110362" cy="265132"/>
            </a:xfrm>
            <a:custGeom>
              <a:avLst/>
              <a:gdLst/>
              <a:ahLst/>
              <a:cxnLst/>
              <a:rect l="l" t="t" r="r" b="b"/>
              <a:pathLst>
                <a:path w="6110362" h="265132">
                  <a:moveTo>
                    <a:pt x="0" y="0"/>
                  </a:moveTo>
                  <a:lnTo>
                    <a:pt x="6110362" y="0"/>
                  </a:lnTo>
                  <a:lnTo>
                    <a:pt x="6110362" y="265132"/>
                  </a:lnTo>
                  <a:lnTo>
                    <a:pt x="0" y="265132"/>
                  </a:lnTo>
                  <a:close/>
                </a:path>
              </a:pathLst>
            </a:custGeom>
            <a:solidFill>
              <a:srgbClr val="145DA0"/>
            </a:solidFill>
            <a:ln cap="sq">
              <a:noFill/>
              <a:prstDash val="solid"/>
              <a:miter/>
            </a:ln>
          </p:spPr>
        </p:sp>
        <p:sp>
          <p:nvSpPr>
            <p:cNvPr id="4" name="TextBox 4"/>
            <p:cNvSpPr txBox="1"/>
            <p:nvPr/>
          </p:nvSpPr>
          <p:spPr>
            <a:xfrm>
              <a:off x="0" y="-38100"/>
              <a:ext cx="6110362" cy="303232"/>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5" name="Group 5"/>
          <p:cNvGrpSpPr/>
          <p:nvPr/>
        </p:nvGrpSpPr>
        <p:grpSpPr>
          <a:xfrm>
            <a:off x="-1766494" y="-816076"/>
            <a:ext cx="21820987" cy="1762900"/>
            <a:chOff x="0" y="0"/>
            <a:chExt cx="6110362" cy="493651"/>
          </a:xfrm>
        </p:grpSpPr>
        <p:sp>
          <p:nvSpPr>
            <p:cNvPr id="6" name="Freeform 6"/>
            <p:cNvSpPr/>
            <p:nvPr/>
          </p:nvSpPr>
          <p:spPr>
            <a:xfrm>
              <a:off x="0" y="0"/>
              <a:ext cx="6110362" cy="493651"/>
            </a:xfrm>
            <a:custGeom>
              <a:avLst/>
              <a:gdLst/>
              <a:ahLst/>
              <a:cxnLst/>
              <a:rect l="l" t="t" r="r" b="b"/>
              <a:pathLst>
                <a:path w="6110362" h="493651">
                  <a:moveTo>
                    <a:pt x="0" y="0"/>
                  </a:moveTo>
                  <a:lnTo>
                    <a:pt x="6110362" y="0"/>
                  </a:lnTo>
                  <a:lnTo>
                    <a:pt x="6110362" y="493651"/>
                  </a:lnTo>
                  <a:lnTo>
                    <a:pt x="0" y="493651"/>
                  </a:lnTo>
                  <a:close/>
                </a:path>
              </a:pathLst>
            </a:custGeom>
            <a:solidFill>
              <a:srgbClr val="145DA0"/>
            </a:solidFill>
            <a:ln cap="sq">
              <a:noFill/>
              <a:prstDash val="solid"/>
              <a:miter/>
            </a:ln>
          </p:spPr>
        </p:sp>
        <p:sp>
          <p:nvSpPr>
            <p:cNvPr id="7" name="TextBox 7"/>
            <p:cNvSpPr txBox="1"/>
            <p:nvPr/>
          </p:nvSpPr>
          <p:spPr>
            <a:xfrm>
              <a:off x="0" y="-38100"/>
              <a:ext cx="6110362" cy="531751"/>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8" name="Freeform 8"/>
          <p:cNvSpPr/>
          <p:nvPr/>
        </p:nvSpPr>
        <p:spPr>
          <a:xfrm>
            <a:off x="0" y="2662881"/>
            <a:ext cx="7916936" cy="4188209"/>
          </a:xfrm>
          <a:custGeom>
            <a:avLst/>
            <a:gdLst/>
            <a:ahLst/>
            <a:cxnLst/>
            <a:rect l="l" t="t" r="r" b="b"/>
            <a:pathLst>
              <a:path w="7916936" h="4188209">
                <a:moveTo>
                  <a:pt x="0" y="0"/>
                </a:moveTo>
                <a:lnTo>
                  <a:pt x="7916936" y="0"/>
                </a:lnTo>
                <a:lnTo>
                  <a:pt x="7916936" y="4188209"/>
                </a:lnTo>
                <a:lnTo>
                  <a:pt x="0" y="4188209"/>
                </a:lnTo>
                <a:lnTo>
                  <a:pt x="0" y="0"/>
                </a:lnTo>
                <a:close/>
              </a:path>
            </a:pathLst>
          </a:custGeom>
          <a:blipFill>
            <a:blip r:embed="rId2"/>
            <a:stretch>
              <a:fillRect r="-3677"/>
            </a:stretch>
          </a:blipFill>
        </p:spPr>
      </p:sp>
      <p:sp>
        <p:nvSpPr>
          <p:cNvPr id="9" name="Freeform 9"/>
          <p:cNvSpPr/>
          <p:nvPr/>
        </p:nvSpPr>
        <p:spPr>
          <a:xfrm>
            <a:off x="10266409" y="2261906"/>
            <a:ext cx="7262967" cy="4990160"/>
          </a:xfrm>
          <a:custGeom>
            <a:avLst/>
            <a:gdLst/>
            <a:ahLst/>
            <a:cxnLst/>
            <a:rect l="l" t="t" r="r" b="b"/>
            <a:pathLst>
              <a:path w="7262967" h="4990160">
                <a:moveTo>
                  <a:pt x="0" y="0"/>
                </a:moveTo>
                <a:lnTo>
                  <a:pt x="7262966" y="0"/>
                </a:lnTo>
                <a:lnTo>
                  <a:pt x="7262966" y="4990160"/>
                </a:lnTo>
                <a:lnTo>
                  <a:pt x="0" y="4990160"/>
                </a:lnTo>
                <a:lnTo>
                  <a:pt x="0" y="0"/>
                </a:lnTo>
                <a:close/>
              </a:path>
            </a:pathLst>
          </a:custGeom>
          <a:blipFill>
            <a:blip r:embed="rId3"/>
            <a:stretch>
              <a:fillRect r="-5087"/>
            </a:stretch>
          </a:blipFill>
        </p:spPr>
      </p:sp>
      <p:sp>
        <p:nvSpPr>
          <p:cNvPr id="10" name="TextBox 10"/>
          <p:cNvSpPr txBox="1"/>
          <p:nvPr/>
        </p:nvSpPr>
        <p:spPr>
          <a:xfrm>
            <a:off x="0" y="7832160"/>
            <a:ext cx="9144000" cy="989965"/>
          </a:xfrm>
          <a:prstGeom prst="rect">
            <a:avLst/>
          </a:prstGeom>
        </p:spPr>
        <p:txBody>
          <a:bodyPr lIns="0" tIns="0" rIns="0" bIns="0" rtlCol="0" anchor="t">
            <a:spAutoFit/>
          </a:bodyPr>
          <a:lstStyle/>
          <a:p>
            <a:pPr algn="ctr">
              <a:lnSpc>
                <a:spcPts val="2659"/>
              </a:lnSpc>
            </a:pPr>
            <a:r>
              <a:rPr lang="en-US" sz="1899">
                <a:solidFill>
                  <a:srgbClr val="000000"/>
                </a:solidFill>
                <a:latin typeface="Open Sans Extra Bold"/>
                <a:ea typeface="Open Sans Extra Bold"/>
                <a:cs typeface="Open Sans Extra Bold"/>
                <a:sym typeface="Open Sans Extra Bold"/>
              </a:rPr>
              <a:t>3. She is extremely worried and would like someone to help her answer questions regarding this document.</a:t>
            </a:r>
          </a:p>
          <a:p>
            <a:pPr algn="ctr">
              <a:lnSpc>
                <a:spcPts val="2659"/>
              </a:lnSpc>
              <a:spcBef>
                <a:spcPct val="0"/>
              </a:spcBef>
            </a:pPr>
            <a:endParaRPr lang="en-US" sz="1899">
              <a:solidFill>
                <a:srgbClr val="000000"/>
              </a:solidFill>
              <a:latin typeface="Open Sans Extra Bold"/>
              <a:ea typeface="Open Sans Extra Bold"/>
              <a:cs typeface="Open Sans Extra Bold"/>
              <a:sym typeface="Open Sans Extra Bold"/>
            </a:endParaRPr>
          </a:p>
        </p:txBody>
      </p:sp>
      <p:sp>
        <p:nvSpPr>
          <p:cNvPr id="11" name="TextBox 11"/>
          <p:cNvSpPr txBox="1"/>
          <p:nvPr/>
        </p:nvSpPr>
        <p:spPr>
          <a:xfrm>
            <a:off x="9022739" y="7832160"/>
            <a:ext cx="9144000" cy="1323340"/>
          </a:xfrm>
          <a:prstGeom prst="rect">
            <a:avLst/>
          </a:prstGeom>
        </p:spPr>
        <p:txBody>
          <a:bodyPr lIns="0" tIns="0" rIns="0" bIns="0" rtlCol="0" anchor="t">
            <a:spAutoFit/>
          </a:bodyPr>
          <a:lstStyle/>
          <a:p>
            <a:pPr algn="ctr">
              <a:lnSpc>
                <a:spcPts val="2659"/>
              </a:lnSpc>
            </a:pPr>
            <a:r>
              <a:rPr lang="en-US" sz="1899">
                <a:solidFill>
                  <a:srgbClr val="000000"/>
                </a:solidFill>
                <a:latin typeface="Open Sans Extra Bold"/>
                <a:ea typeface="Open Sans Extra Bold"/>
                <a:cs typeface="Open Sans Extra Bold"/>
                <a:sym typeface="Open Sans Extra Bold"/>
              </a:rPr>
              <a:t>4.Just as she was about to give up, a chatbot named CAIN appeared on her computer screen that could help her answer questions related to her documents.</a:t>
            </a:r>
          </a:p>
          <a:p>
            <a:pPr algn="ctr">
              <a:lnSpc>
                <a:spcPts val="2659"/>
              </a:lnSpc>
              <a:spcBef>
                <a:spcPct val="0"/>
              </a:spcBef>
            </a:pPr>
            <a:endParaRPr lang="en-US" sz="1899">
              <a:solidFill>
                <a:srgbClr val="000000"/>
              </a:solidFill>
              <a:latin typeface="Open Sans Extra Bold"/>
              <a:ea typeface="Open Sans Extra Bold"/>
              <a:cs typeface="Open Sans Extra Bold"/>
              <a:sym typeface="Open Sans Extra Bold"/>
            </a:endParaRPr>
          </a:p>
        </p:txBody>
      </p:sp>
      <p:sp>
        <p:nvSpPr>
          <p:cNvPr id="12" name="TextBox 12"/>
          <p:cNvSpPr txBox="1"/>
          <p:nvPr/>
        </p:nvSpPr>
        <p:spPr>
          <a:xfrm>
            <a:off x="820341" y="1266373"/>
            <a:ext cx="416719" cy="962660"/>
          </a:xfrm>
          <a:prstGeom prst="rect">
            <a:avLst/>
          </a:prstGeom>
        </p:spPr>
        <p:txBody>
          <a:bodyPr lIns="0" tIns="0" rIns="0" bIns="0" rtlCol="0" anchor="t">
            <a:spAutoFit/>
          </a:bodyPr>
          <a:lstStyle/>
          <a:p>
            <a:pPr algn="ctr">
              <a:lnSpc>
                <a:spcPts val="7840"/>
              </a:lnSpc>
              <a:spcBef>
                <a:spcPct val="0"/>
              </a:spcBef>
            </a:pPr>
            <a:r>
              <a:rPr lang="en-US" sz="5600">
                <a:solidFill>
                  <a:srgbClr val="000000"/>
                </a:solidFill>
                <a:latin typeface="Open Sans Extra Bold"/>
                <a:ea typeface="Open Sans Extra Bold"/>
                <a:cs typeface="Open Sans Extra Bold"/>
                <a:sym typeface="Open Sans Extra Bold"/>
              </a:rPr>
              <a:t>3</a:t>
            </a:r>
          </a:p>
        </p:txBody>
      </p:sp>
      <p:sp>
        <p:nvSpPr>
          <p:cNvPr id="13" name="TextBox 13"/>
          <p:cNvSpPr txBox="1"/>
          <p:nvPr/>
        </p:nvSpPr>
        <p:spPr>
          <a:xfrm>
            <a:off x="10266409" y="1299246"/>
            <a:ext cx="416719" cy="962660"/>
          </a:xfrm>
          <a:prstGeom prst="rect">
            <a:avLst/>
          </a:prstGeom>
        </p:spPr>
        <p:txBody>
          <a:bodyPr lIns="0" tIns="0" rIns="0" bIns="0" rtlCol="0" anchor="t">
            <a:spAutoFit/>
          </a:bodyPr>
          <a:lstStyle/>
          <a:p>
            <a:pPr algn="ctr">
              <a:lnSpc>
                <a:spcPts val="7840"/>
              </a:lnSpc>
              <a:spcBef>
                <a:spcPct val="0"/>
              </a:spcBef>
            </a:pPr>
            <a:r>
              <a:rPr lang="en-US" sz="5600">
                <a:solidFill>
                  <a:srgbClr val="000000"/>
                </a:solidFill>
                <a:latin typeface="Open Sans Extra Bold"/>
                <a:ea typeface="Open Sans Extra Bold"/>
                <a:cs typeface="Open Sans Extra Bold"/>
                <a:sym typeface="Open Sans Extra Bold"/>
              </a:rPr>
              <a:t>4</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1766494" y="9340175"/>
            <a:ext cx="21820987" cy="946825"/>
            <a:chOff x="0" y="0"/>
            <a:chExt cx="6110362" cy="265132"/>
          </a:xfrm>
        </p:grpSpPr>
        <p:sp>
          <p:nvSpPr>
            <p:cNvPr id="3" name="Freeform 3"/>
            <p:cNvSpPr/>
            <p:nvPr/>
          </p:nvSpPr>
          <p:spPr>
            <a:xfrm>
              <a:off x="0" y="0"/>
              <a:ext cx="6110362" cy="265132"/>
            </a:xfrm>
            <a:custGeom>
              <a:avLst/>
              <a:gdLst/>
              <a:ahLst/>
              <a:cxnLst/>
              <a:rect l="l" t="t" r="r" b="b"/>
              <a:pathLst>
                <a:path w="6110362" h="265132">
                  <a:moveTo>
                    <a:pt x="0" y="0"/>
                  </a:moveTo>
                  <a:lnTo>
                    <a:pt x="6110362" y="0"/>
                  </a:lnTo>
                  <a:lnTo>
                    <a:pt x="6110362" y="265132"/>
                  </a:lnTo>
                  <a:lnTo>
                    <a:pt x="0" y="265132"/>
                  </a:lnTo>
                  <a:close/>
                </a:path>
              </a:pathLst>
            </a:custGeom>
            <a:solidFill>
              <a:srgbClr val="145DA0"/>
            </a:solidFill>
            <a:ln cap="sq">
              <a:noFill/>
              <a:prstDash val="solid"/>
              <a:miter/>
            </a:ln>
          </p:spPr>
        </p:sp>
        <p:sp>
          <p:nvSpPr>
            <p:cNvPr id="4" name="TextBox 4"/>
            <p:cNvSpPr txBox="1"/>
            <p:nvPr/>
          </p:nvSpPr>
          <p:spPr>
            <a:xfrm>
              <a:off x="0" y="-38100"/>
              <a:ext cx="6110362" cy="303232"/>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5" name="Group 5"/>
          <p:cNvGrpSpPr/>
          <p:nvPr/>
        </p:nvGrpSpPr>
        <p:grpSpPr>
          <a:xfrm>
            <a:off x="-1766494" y="-816076"/>
            <a:ext cx="21820987" cy="1762900"/>
            <a:chOff x="0" y="0"/>
            <a:chExt cx="6110362" cy="493651"/>
          </a:xfrm>
        </p:grpSpPr>
        <p:sp>
          <p:nvSpPr>
            <p:cNvPr id="6" name="Freeform 6"/>
            <p:cNvSpPr/>
            <p:nvPr/>
          </p:nvSpPr>
          <p:spPr>
            <a:xfrm>
              <a:off x="0" y="0"/>
              <a:ext cx="6110362" cy="493651"/>
            </a:xfrm>
            <a:custGeom>
              <a:avLst/>
              <a:gdLst/>
              <a:ahLst/>
              <a:cxnLst/>
              <a:rect l="l" t="t" r="r" b="b"/>
              <a:pathLst>
                <a:path w="6110362" h="493651">
                  <a:moveTo>
                    <a:pt x="0" y="0"/>
                  </a:moveTo>
                  <a:lnTo>
                    <a:pt x="6110362" y="0"/>
                  </a:lnTo>
                  <a:lnTo>
                    <a:pt x="6110362" y="493651"/>
                  </a:lnTo>
                  <a:lnTo>
                    <a:pt x="0" y="493651"/>
                  </a:lnTo>
                  <a:close/>
                </a:path>
              </a:pathLst>
            </a:custGeom>
            <a:solidFill>
              <a:srgbClr val="145DA0"/>
            </a:solidFill>
            <a:ln cap="sq">
              <a:noFill/>
              <a:prstDash val="solid"/>
              <a:miter/>
            </a:ln>
          </p:spPr>
        </p:sp>
        <p:sp>
          <p:nvSpPr>
            <p:cNvPr id="7" name="TextBox 7"/>
            <p:cNvSpPr txBox="1"/>
            <p:nvPr/>
          </p:nvSpPr>
          <p:spPr>
            <a:xfrm>
              <a:off x="0" y="-38100"/>
              <a:ext cx="6110362" cy="531751"/>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8" name="Freeform 8"/>
          <p:cNvSpPr/>
          <p:nvPr/>
        </p:nvSpPr>
        <p:spPr>
          <a:xfrm>
            <a:off x="447889" y="3357007"/>
            <a:ext cx="8696111" cy="3572985"/>
          </a:xfrm>
          <a:custGeom>
            <a:avLst/>
            <a:gdLst/>
            <a:ahLst/>
            <a:cxnLst/>
            <a:rect l="l" t="t" r="r" b="b"/>
            <a:pathLst>
              <a:path w="8696111" h="3572985">
                <a:moveTo>
                  <a:pt x="0" y="0"/>
                </a:moveTo>
                <a:lnTo>
                  <a:pt x="8696111" y="0"/>
                </a:lnTo>
                <a:lnTo>
                  <a:pt x="8696111" y="3572986"/>
                </a:lnTo>
                <a:lnTo>
                  <a:pt x="0" y="3572986"/>
                </a:lnTo>
                <a:lnTo>
                  <a:pt x="0" y="0"/>
                </a:lnTo>
                <a:close/>
              </a:path>
            </a:pathLst>
          </a:custGeom>
          <a:blipFill>
            <a:blip r:embed="rId2"/>
            <a:stretch>
              <a:fillRect l="-3460" r="-3460" b="-3685"/>
            </a:stretch>
          </a:blipFill>
        </p:spPr>
      </p:sp>
      <p:sp>
        <p:nvSpPr>
          <p:cNvPr id="9" name="Freeform 9"/>
          <p:cNvSpPr/>
          <p:nvPr/>
        </p:nvSpPr>
        <p:spPr>
          <a:xfrm>
            <a:off x="9959199" y="2693338"/>
            <a:ext cx="8146909" cy="4620842"/>
          </a:xfrm>
          <a:custGeom>
            <a:avLst/>
            <a:gdLst/>
            <a:ahLst/>
            <a:cxnLst/>
            <a:rect l="l" t="t" r="r" b="b"/>
            <a:pathLst>
              <a:path w="8146909" h="4620842">
                <a:moveTo>
                  <a:pt x="0" y="0"/>
                </a:moveTo>
                <a:lnTo>
                  <a:pt x="8146909" y="0"/>
                </a:lnTo>
                <a:lnTo>
                  <a:pt x="8146909" y="4620843"/>
                </a:lnTo>
                <a:lnTo>
                  <a:pt x="0" y="4620843"/>
                </a:lnTo>
                <a:lnTo>
                  <a:pt x="0" y="0"/>
                </a:lnTo>
                <a:close/>
              </a:path>
            </a:pathLst>
          </a:custGeom>
          <a:blipFill>
            <a:blip r:embed="rId3"/>
            <a:stretch>
              <a:fillRect r="-1984"/>
            </a:stretch>
          </a:blipFill>
        </p:spPr>
      </p:sp>
      <p:sp>
        <p:nvSpPr>
          <p:cNvPr id="10" name="TextBox 10"/>
          <p:cNvSpPr txBox="1"/>
          <p:nvPr/>
        </p:nvSpPr>
        <p:spPr>
          <a:xfrm>
            <a:off x="0" y="8268335"/>
            <a:ext cx="9144000" cy="989965"/>
          </a:xfrm>
          <a:prstGeom prst="rect">
            <a:avLst/>
          </a:prstGeom>
        </p:spPr>
        <p:txBody>
          <a:bodyPr lIns="0" tIns="0" rIns="0" bIns="0" rtlCol="0" anchor="t">
            <a:spAutoFit/>
          </a:bodyPr>
          <a:lstStyle/>
          <a:p>
            <a:pPr algn="ctr">
              <a:lnSpc>
                <a:spcPts val="2659"/>
              </a:lnSpc>
            </a:pPr>
            <a:r>
              <a:rPr lang="en-US" sz="1899">
                <a:solidFill>
                  <a:srgbClr val="000000"/>
                </a:solidFill>
                <a:latin typeface="Open Sans Extra Bold"/>
                <a:ea typeface="Open Sans Extra Bold"/>
                <a:cs typeface="Open Sans Extra Bold"/>
                <a:sym typeface="Open Sans Extra Bold"/>
              </a:rPr>
              <a:t>5 .She felt less anxious when CAIN was able to help her with a few questions about the documentation.</a:t>
            </a:r>
          </a:p>
          <a:p>
            <a:pPr algn="ctr">
              <a:lnSpc>
                <a:spcPts val="2659"/>
              </a:lnSpc>
              <a:spcBef>
                <a:spcPct val="0"/>
              </a:spcBef>
            </a:pPr>
            <a:endParaRPr lang="en-US" sz="1899">
              <a:solidFill>
                <a:srgbClr val="000000"/>
              </a:solidFill>
              <a:latin typeface="Open Sans Extra Bold"/>
              <a:ea typeface="Open Sans Extra Bold"/>
              <a:cs typeface="Open Sans Extra Bold"/>
              <a:sym typeface="Open Sans Extra Bold"/>
            </a:endParaRPr>
          </a:p>
        </p:txBody>
      </p:sp>
      <p:sp>
        <p:nvSpPr>
          <p:cNvPr id="11" name="TextBox 11"/>
          <p:cNvSpPr txBox="1"/>
          <p:nvPr/>
        </p:nvSpPr>
        <p:spPr>
          <a:xfrm>
            <a:off x="9144000" y="8268335"/>
            <a:ext cx="9144000" cy="989965"/>
          </a:xfrm>
          <a:prstGeom prst="rect">
            <a:avLst/>
          </a:prstGeom>
        </p:spPr>
        <p:txBody>
          <a:bodyPr lIns="0" tIns="0" rIns="0" bIns="0" rtlCol="0" anchor="t">
            <a:spAutoFit/>
          </a:bodyPr>
          <a:lstStyle/>
          <a:p>
            <a:pPr algn="ctr">
              <a:lnSpc>
                <a:spcPts val="2659"/>
              </a:lnSpc>
            </a:pPr>
            <a:r>
              <a:rPr lang="en-US" sz="1899">
                <a:solidFill>
                  <a:srgbClr val="000000"/>
                </a:solidFill>
                <a:latin typeface="Open Sans Extra Bold"/>
                <a:ea typeface="Open Sans Extra Bold"/>
                <a:cs typeface="Open Sans Extra Bold"/>
                <a:sym typeface="Open Sans Extra Bold"/>
              </a:rPr>
              <a:t>6. CAIN was able to respond and find information in documents quickly and very accurately, which made her very satisfied.</a:t>
            </a:r>
          </a:p>
          <a:p>
            <a:pPr algn="ctr">
              <a:lnSpc>
                <a:spcPts val="2659"/>
              </a:lnSpc>
              <a:spcBef>
                <a:spcPct val="0"/>
              </a:spcBef>
            </a:pPr>
            <a:endParaRPr lang="en-US" sz="1899">
              <a:solidFill>
                <a:srgbClr val="000000"/>
              </a:solidFill>
              <a:latin typeface="Open Sans Extra Bold"/>
              <a:ea typeface="Open Sans Extra Bold"/>
              <a:cs typeface="Open Sans Extra Bold"/>
              <a:sym typeface="Open Sans Extra Bold"/>
            </a:endParaRPr>
          </a:p>
        </p:txBody>
      </p:sp>
      <p:sp>
        <p:nvSpPr>
          <p:cNvPr id="12" name="TextBox 12"/>
          <p:cNvSpPr txBox="1"/>
          <p:nvPr/>
        </p:nvSpPr>
        <p:spPr>
          <a:xfrm>
            <a:off x="820341" y="1457403"/>
            <a:ext cx="416719" cy="962660"/>
          </a:xfrm>
          <a:prstGeom prst="rect">
            <a:avLst/>
          </a:prstGeom>
        </p:spPr>
        <p:txBody>
          <a:bodyPr lIns="0" tIns="0" rIns="0" bIns="0" rtlCol="0" anchor="t">
            <a:spAutoFit/>
          </a:bodyPr>
          <a:lstStyle/>
          <a:p>
            <a:pPr algn="ctr">
              <a:lnSpc>
                <a:spcPts val="7840"/>
              </a:lnSpc>
              <a:spcBef>
                <a:spcPct val="0"/>
              </a:spcBef>
            </a:pPr>
            <a:r>
              <a:rPr lang="en-US" sz="5600">
                <a:solidFill>
                  <a:srgbClr val="000000"/>
                </a:solidFill>
                <a:latin typeface="Open Sans Extra Bold"/>
                <a:ea typeface="Open Sans Extra Bold"/>
                <a:cs typeface="Open Sans Extra Bold"/>
                <a:sym typeface="Open Sans Extra Bold"/>
              </a:rPr>
              <a:t>5</a:t>
            </a:r>
          </a:p>
        </p:txBody>
      </p:sp>
      <p:sp>
        <p:nvSpPr>
          <p:cNvPr id="13" name="TextBox 13"/>
          <p:cNvSpPr txBox="1"/>
          <p:nvPr/>
        </p:nvSpPr>
        <p:spPr>
          <a:xfrm>
            <a:off x="9750839" y="1457403"/>
            <a:ext cx="416719" cy="962660"/>
          </a:xfrm>
          <a:prstGeom prst="rect">
            <a:avLst/>
          </a:prstGeom>
        </p:spPr>
        <p:txBody>
          <a:bodyPr lIns="0" tIns="0" rIns="0" bIns="0" rtlCol="0" anchor="t">
            <a:spAutoFit/>
          </a:bodyPr>
          <a:lstStyle/>
          <a:p>
            <a:pPr algn="ctr">
              <a:lnSpc>
                <a:spcPts val="7840"/>
              </a:lnSpc>
              <a:spcBef>
                <a:spcPct val="0"/>
              </a:spcBef>
            </a:pPr>
            <a:r>
              <a:rPr lang="en-US" sz="5600">
                <a:solidFill>
                  <a:srgbClr val="000000"/>
                </a:solidFill>
                <a:latin typeface="Open Sans Extra Bold"/>
                <a:ea typeface="Open Sans Extra Bold"/>
                <a:cs typeface="Open Sans Extra Bold"/>
                <a:sym typeface="Open Sans Extra Bold"/>
              </a:rPr>
              <a:t>6</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1766494" y="9340175"/>
            <a:ext cx="21820987" cy="946825"/>
            <a:chOff x="0" y="0"/>
            <a:chExt cx="6110362" cy="265132"/>
          </a:xfrm>
        </p:grpSpPr>
        <p:sp>
          <p:nvSpPr>
            <p:cNvPr id="3" name="Freeform 3"/>
            <p:cNvSpPr/>
            <p:nvPr/>
          </p:nvSpPr>
          <p:spPr>
            <a:xfrm>
              <a:off x="0" y="0"/>
              <a:ext cx="6110362" cy="265132"/>
            </a:xfrm>
            <a:custGeom>
              <a:avLst/>
              <a:gdLst/>
              <a:ahLst/>
              <a:cxnLst/>
              <a:rect l="l" t="t" r="r" b="b"/>
              <a:pathLst>
                <a:path w="6110362" h="265132">
                  <a:moveTo>
                    <a:pt x="0" y="0"/>
                  </a:moveTo>
                  <a:lnTo>
                    <a:pt x="6110362" y="0"/>
                  </a:lnTo>
                  <a:lnTo>
                    <a:pt x="6110362" y="265132"/>
                  </a:lnTo>
                  <a:lnTo>
                    <a:pt x="0" y="265132"/>
                  </a:lnTo>
                  <a:close/>
                </a:path>
              </a:pathLst>
            </a:custGeom>
            <a:solidFill>
              <a:srgbClr val="145DA0"/>
            </a:solidFill>
            <a:ln cap="sq">
              <a:noFill/>
              <a:prstDash val="solid"/>
              <a:miter/>
            </a:ln>
          </p:spPr>
        </p:sp>
        <p:sp>
          <p:nvSpPr>
            <p:cNvPr id="4" name="TextBox 4"/>
            <p:cNvSpPr txBox="1"/>
            <p:nvPr/>
          </p:nvSpPr>
          <p:spPr>
            <a:xfrm>
              <a:off x="0" y="-38100"/>
              <a:ext cx="6110362" cy="303232"/>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5" name="Group 5"/>
          <p:cNvGrpSpPr/>
          <p:nvPr/>
        </p:nvGrpSpPr>
        <p:grpSpPr>
          <a:xfrm>
            <a:off x="-1766494" y="-816076"/>
            <a:ext cx="21820987" cy="1762900"/>
            <a:chOff x="0" y="0"/>
            <a:chExt cx="6110362" cy="493651"/>
          </a:xfrm>
        </p:grpSpPr>
        <p:sp>
          <p:nvSpPr>
            <p:cNvPr id="6" name="Freeform 6"/>
            <p:cNvSpPr/>
            <p:nvPr/>
          </p:nvSpPr>
          <p:spPr>
            <a:xfrm>
              <a:off x="0" y="0"/>
              <a:ext cx="6110362" cy="493651"/>
            </a:xfrm>
            <a:custGeom>
              <a:avLst/>
              <a:gdLst/>
              <a:ahLst/>
              <a:cxnLst/>
              <a:rect l="l" t="t" r="r" b="b"/>
              <a:pathLst>
                <a:path w="6110362" h="493651">
                  <a:moveTo>
                    <a:pt x="0" y="0"/>
                  </a:moveTo>
                  <a:lnTo>
                    <a:pt x="6110362" y="0"/>
                  </a:lnTo>
                  <a:lnTo>
                    <a:pt x="6110362" y="493651"/>
                  </a:lnTo>
                  <a:lnTo>
                    <a:pt x="0" y="493651"/>
                  </a:lnTo>
                  <a:close/>
                </a:path>
              </a:pathLst>
            </a:custGeom>
            <a:solidFill>
              <a:srgbClr val="145DA0"/>
            </a:solidFill>
            <a:ln cap="sq">
              <a:noFill/>
              <a:prstDash val="solid"/>
              <a:miter/>
            </a:ln>
          </p:spPr>
        </p:sp>
        <p:sp>
          <p:nvSpPr>
            <p:cNvPr id="7" name="TextBox 7"/>
            <p:cNvSpPr txBox="1"/>
            <p:nvPr/>
          </p:nvSpPr>
          <p:spPr>
            <a:xfrm>
              <a:off x="0" y="-38100"/>
              <a:ext cx="6110362" cy="531751"/>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8" name="Freeform 8"/>
          <p:cNvSpPr/>
          <p:nvPr/>
        </p:nvSpPr>
        <p:spPr>
          <a:xfrm>
            <a:off x="9498573" y="2263954"/>
            <a:ext cx="8677377" cy="4395775"/>
          </a:xfrm>
          <a:custGeom>
            <a:avLst/>
            <a:gdLst/>
            <a:ahLst/>
            <a:cxnLst/>
            <a:rect l="l" t="t" r="r" b="b"/>
            <a:pathLst>
              <a:path w="8677377" h="4395775">
                <a:moveTo>
                  <a:pt x="0" y="0"/>
                </a:moveTo>
                <a:lnTo>
                  <a:pt x="8677377" y="0"/>
                </a:lnTo>
                <a:lnTo>
                  <a:pt x="8677377" y="4395775"/>
                </a:lnTo>
                <a:lnTo>
                  <a:pt x="0" y="4395775"/>
                </a:lnTo>
                <a:lnTo>
                  <a:pt x="0" y="0"/>
                </a:lnTo>
                <a:close/>
              </a:path>
            </a:pathLst>
          </a:custGeom>
          <a:blipFill>
            <a:blip r:embed="rId2"/>
            <a:stretch>
              <a:fillRect r="-3231"/>
            </a:stretch>
          </a:blipFill>
        </p:spPr>
      </p:sp>
      <p:sp>
        <p:nvSpPr>
          <p:cNvPr id="9" name="Freeform 9"/>
          <p:cNvSpPr/>
          <p:nvPr/>
        </p:nvSpPr>
        <p:spPr>
          <a:xfrm>
            <a:off x="0" y="2790130"/>
            <a:ext cx="8162770" cy="4120659"/>
          </a:xfrm>
          <a:custGeom>
            <a:avLst/>
            <a:gdLst/>
            <a:ahLst/>
            <a:cxnLst/>
            <a:rect l="l" t="t" r="r" b="b"/>
            <a:pathLst>
              <a:path w="8162770" h="4120659">
                <a:moveTo>
                  <a:pt x="0" y="0"/>
                </a:moveTo>
                <a:lnTo>
                  <a:pt x="8162770" y="0"/>
                </a:lnTo>
                <a:lnTo>
                  <a:pt x="8162770" y="4120659"/>
                </a:lnTo>
                <a:lnTo>
                  <a:pt x="0" y="4120659"/>
                </a:lnTo>
                <a:lnTo>
                  <a:pt x="0" y="0"/>
                </a:lnTo>
                <a:close/>
              </a:path>
            </a:pathLst>
          </a:custGeom>
          <a:blipFill>
            <a:blip r:embed="rId3"/>
            <a:stretch>
              <a:fillRect t="-3433" r="-6508"/>
            </a:stretch>
          </a:blipFill>
        </p:spPr>
      </p:sp>
      <p:sp>
        <p:nvSpPr>
          <p:cNvPr id="10" name="TextBox 10"/>
          <p:cNvSpPr txBox="1"/>
          <p:nvPr/>
        </p:nvSpPr>
        <p:spPr>
          <a:xfrm>
            <a:off x="0" y="7695900"/>
            <a:ext cx="9144000" cy="989965"/>
          </a:xfrm>
          <a:prstGeom prst="rect">
            <a:avLst/>
          </a:prstGeom>
        </p:spPr>
        <p:txBody>
          <a:bodyPr lIns="0" tIns="0" rIns="0" bIns="0" rtlCol="0" anchor="t">
            <a:spAutoFit/>
          </a:bodyPr>
          <a:lstStyle/>
          <a:p>
            <a:pPr algn="ctr">
              <a:lnSpc>
                <a:spcPts val="2659"/>
              </a:lnSpc>
            </a:pPr>
            <a:r>
              <a:rPr lang="en-US" sz="1899">
                <a:solidFill>
                  <a:srgbClr val="000000"/>
                </a:solidFill>
                <a:latin typeface="Open Sans Extra Bold"/>
                <a:ea typeface="Open Sans Extra Bold"/>
                <a:cs typeface="Open Sans Extra Bold"/>
                <a:sym typeface="Open Sans Extra Bold"/>
              </a:rPr>
              <a:t>7. Mary felt very happy that CAIN found exactly the information he was looking for and she felt more confident in CAIN.</a:t>
            </a:r>
          </a:p>
          <a:p>
            <a:pPr algn="ctr">
              <a:lnSpc>
                <a:spcPts val="2659"/>
              </a:lnSpc>
              <a:spcBef>
                <a:spcPct val="0"/>
              </a:spcBef>
            </a:pPr>
            <a:endParaRPr lang="en-US" sz="1899">
              <a:solidFill>
                <a:srgbClr val="000000"/>
              </a:solidFill>
              <a:latin typeface="Open Sans Extra Bold"/>
              <a:ea typeface="Open Sans Extra Bold"/>
              <a:cs typeface="Open Sans Extra Bold"/>
              <a:sym typeface="Open Sans Extra Bold"/>
            </a:endParaRPr>
          </a:p>
        </p:txBody>
      </p:sp>
      <p:sp>
        <p:nvSpPr>
          <p:cNvPr id="11" name="TextBox 11"/>
          <p:cNvSpPr txBox="1"/>
          <p:nvPr/>
        </p:nvSpPr>
        <p:spPr>
          <a:xfrm>
            <a:off x="9265261" y="7695900"/>
            <a:ext cx="9144000" cy="989965"/>
          </a:xfrm>
          <a:prstGeom prst="rect">
            <a:avLst/>
          </a:prstGeom>
        </p:spPr>
        <p:txBody>
          <a:bodyPr lIns="0" tIns="0" rIns="0" bIns="0" rtlCol="0" anchor="t">
            <a:spAutoFit/>
          </a:bodyPr>
          <a:lstStyle/>
          <a:p>
            <a:pPr algn="ctr">
              <a:lnSpc>
                <a:spcPts val="2659"/>
              </a:lnSpc>
            </a:pPr>
            <a:r>
              <a:rPr lang="en-US" sz="1899">
                <a:solidFill>
                  <a:srgbClr val="000000"/>
                </a:solidFill>
                <a:latin typeface="Open Sans Extra Bold"/>
                <a:ea typeface="Open Sans Extra Bold"/>
                <a:cs typeface="Open Sans Extra Bold"/>
                <a:sym typeface="Open Sans Extra Bold"/>
              </a:rPr>
              <a:t>8. Mary continued to ask CAIN to summarize the content of the document for her and CAIN did it very quickly for her.</a:t>
            </a:r>
          </a:p>
          <a:p>
            <a:pPr algn="ctr">
              <a:lnSpc>
                <a:spcPts val="2659"/>
              </a:lnSpc>
              <a:spcBef>
                <a:spcPct val="0"/>
              </a:spcBef>
            </a:pPr>
            <a:endParaRPr lang="en-US" sz="1899">
              <a:solidFill>
                <a:srgbClr val="000000"/>
              </a:solidFill>
              <a:latin typeface="Open Sans Extra Bold"/>
              <a:ea typeface="Open Sans Extra Bold"/>
              <a:cs typeface="Open Sans Extra Bold"/>
              <a:sym typeface="Open Sans Extra Bold"/>
            </a:endParaRPr>
          </a:p>
        </p:txBody>
      </p:sp>
      <p:sp>
        <p:nvSpPr>
          <p:cNvPr id="12" name="TextBox 12"/>
          <p:cNvSpPr txBox="1"/>
          <p:nvPr/>
        </p:nvSpPr>
        <p:spPr>
          <a:xfrm>
            <a:off x="611981" y="1403290"/>
            <a:ext cx="416719" cy="962660"/>
          </a:xfrm>
          <a:prstGeom prst="rect">
            <a:avLst/>
          </a:prstGeom>
        </p:spPr>
        <p:txBody>
          <a:bodyPr lIns="0" tIns="0" rIns="0" bIns="0" rtlCol="0" anchor="t">
            <a:spAutoFit/>
          </a:bodyPr>
          <a:lstStyle/>
          <a:p>
            <a:pPr algn="ctr">
              <a:lnSpc>
                <a:spcPts val="7840"/>
              </a:lnSpc>
              <a:spcBef>
                <a:spcPct val="0"/>
              </a:spcBef>
            </a:pPr>
            <a:r>
              <a:rPr lang="en-US" sz="5600">
                <a:solidFill>
                  <a:srgbClr val="000000"/>
                </a:solidFill>
                <a:latin typeface="Open Sans Extra Bold"/>
                <a:ea typeface="Open Sans Extra Bold"/>
                <a:cs typeface="Open Sans Extra Bold"/>
                <a:sym typeface="Open Sans Extra Bold"/>
              </a:rPr>
              <a:t>7</a:t>
            </a:r>
          </a:p>
        </p:txBody>
      </p:sp>
      <p:sp>
        <p:nvSpPr>
          <p:cNvPr id="13" name="TextBox 13"/>
          <p:cNvSpPr txBox="1"/>
          <p:nvPr/>
        </p:nvSpPr>
        <p:spPr>
          <a:xfrm>
            <a:off x="9498573" y="1403290"/>
            <a:ext cx="416719" cy="962660"/>
          </a:xfrm>
          <a:prstGeom prst="rect">
            <a:avLst/>
          </a:prstGeom>
        </p:spPr>
        <p:txBody>
          <a:bodyPr lIns="0" tIns="0" rIns="0" bIns="0" rtlCol="0" anchor="t">
            <a:spAutoFit/>
          </a:bodyPr>
          <a:lstStyle/>
          <a:p>
            <a:pPr algn="ctr">
              <a:lnSpc>
                <a:spcPts val="7840"/>
              </a:lnSpc>
              <a:spcBef>
                <a:spcPct val="0"/>
              </a:spcBef>
            </a:pPr>
            <a:r>
              <a:rPr lang="en-US" sz="5600">
                <a:solidFill>
                  <a:srgbClr val="000000"/>
                </a:solidFill>
                <a:latin typeface="Open Sans Extra Bold"/>
                <a:ea typeface="Open Sans Extra Bold"/>
                <a:cs typeface="Open Sans Extra Bold"/>
                <a:sym typeface="Open Sans Extra Bold"/>
              </a:rPr>
              <a:t>8</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1452130" y="6849670"/>
            <a:ext cx="3296071" cy="946825"/>
            <a:chOff x="0" y="0"/>
            <a:chExt cx="922973" cy="265132"/>
          </a:xfrm>
        </p:grpSpPr>
        <p:sp>
          <p:nvSpPr>
            <p:cNvPr id="3" name="Freeform 3"/>
            <p:cNvSpPr/>
            <p:nvPr/>
          </p:nvSpPr>
          <p:spPr>
            <a:xfrm>
              <a:off x="0" y="0"/>
              <a:ext cx="922973" cy="265132"/>
            </a:xfrm>
            <a:custGeom>
              <a:avLst/>
              <a:gdLst/>
              <a:ahLst/>
              <a:cxnLst/>
              <a:rect l="l" t="t" r="r" b="b"/>
              <a:pathLst>
                <a:path w="922973" h="265132">
                  <a:moveTo>
                    <a:pt x="0" y="0"/>
                  </a:moveTo>
                  <a:lnTo>
                    <a:pt x="922973" y="0"/>
                  </a:lnTo>
                  <a:lnTo>
                    <a:pt x="922973" y="265132"/>
                  </a:lnTo>
                  <a:lnTo>
                    <a:pt x="0" y="265132"/>
                  </a:lnTo>
                  <a:close/>
                </a:path>
              </a:pathLst>
            </a:custGeom>
            <a:solidFill>
              <a:srgbClr val="145DA0"/>
            </a:solidFill>
            <a:ln cap="sq">
              <a:noFill/>
              <a:prstDash val="solid"/>
              <a:miter/>
            </a:ln>
          </p:spPr>
        </p:sp>
        <p:sp>
          <p:nvSpPr>
            <p:cNvPr id="4" name="TextBox 4"/>
            <p:cNvSpPr txBox="1"/>
            <p:nvPr/>
          </p:nvSpPr>
          <p:spPr>
            <a:xfrm>
              <a:off x="0" y="-38100"/>
              <a:ext cx="922973" cy="303232"/>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5" name="TextBox 5"/>
          <p:cNvSpPr txBox="1"/>
          <p:nvPr/>
        </p:nvSpPr>
        <p:spPr>
          <a:xfrm>
            <a:off x="5506781" y="1374008"/>
            <a:ext cx="7274437" cy="771523"/>
          </a:xfrm>
          <a:prstGeom prst="rect">
            <a:avLst/>
          </a:prstGeom>
        </p:spPr>
        <p:txBody>
          <a:bodyPr lIns="0" tIns="0" rIns="0" bIns="0" rtlCol="0" anchor="t">
            <a:spAutoFit/>
          </a:bodyPr>
          <a:lstStyle/>
          <a:p>
            <a:pPr marL="0" lvl="0" indent="0" algn="ctr">
              <a:lnSpc>
                <a:spcPts val="6300"/>
              </a:lnSpc>
              <a:spcBef>
                <a:spcPct val="0"/>
              </a:spcBef>
            </a:pPr>
            <a:r>
              <a:rPr lang="en-US" sz="4500">
                <a:solidFill>
                  <a:srgbClr val="051D40"/>
                </a:solidFill>
                <a:latin typeface="Open Sans Extra Bold"/>
                <a:ea typeface="Open Sans Extra Bold"/>
                <a:cs typeface="Open Sans Extra Bold"/>
                <a:sym typeface="Open Sans Extra Bold"/>
              </a:rPr>
              <a:t>Our Team</a:t>
            </a:r>
          </a:p>
        </p:txBody>
      </p:sp>
      <p:sp>
        <p:nvSpPr>
          <p:cNvPr id="6" name="Freeform 6"/>
          <p:cNvSpPr/>
          <p:nvPr/>
        </p:nvSpPr>
        <p:spPr>
          <a:xfrm>
            <a:off x="1452130" y="3688581"/>
            <a:ext cx="3296071" cy="3161089"/>
          </a:xfrm>
          <a:custGeom>
            <a:avLst/>
            <a:gdLst/>
            <a:ahLst/>
            <a:cxnLst/>
            <a:rect l="l" t="t" r="r" b="b"/>
            <a:pathLst>
              <a:path w="3296071" h="3161089">
                <a:moveTo>
                  <a:pt x="0" y="0"/>
                </a:moveTo>
                <a:lnTo>
                  <a:pt x="3296071" y="0"/>
                </a:lnTo>
                <a:lnTo>
                  <a:pt x="3296071" y="3161089"/>
                </a:lnTo>
                <a:lnTo>
                  <a:pt x="0" y="3161089"/>
                </a:lnTo>
                <a:lnTo>
                  <a:pt x="0" y="0"/>
                </a:lnTo>
                <a:close/>
              </a:path>
            </a:pathLst>
          </a:custGeom>
          <a:blipFill>
            <a:blip r:embed="rId2"/>
            <a:stretch>
              <a:fillRect l="-35352" r="-35352"/>
            </a:stretch>
          </a:blipFill>
        </p:spPr>
      </p:sp>
      <p:grpSp>
        <p:nvGrpSpPr>
          <p:cNvPr id="7" name="Group 7"/>
          <p:cNvGrpSpPr/>
          <p:nvPr/>
        </p:nvGrpSpPr>
        <p:grpSpPr>
          <a:xfrm>
            <a:off x="7495965" y="6849670"/>
            <a:ext cx="3296071" cy="946825"/>
            <a:chOff x="0" y="0"/>
            <a:chExt cx="922973" cy="265132"/>
          </a:xfrm>
        </p:grpSpPr>
        <p:sp>
          <p:nvSpPr>
            <p:cNvPr id="8" name="Freeform 8"/>
            <p:cNvSpPr/>
            <p:nvPr/>
          </p:nvSpPr>
          <p:spPr>
            <a:xfrm>
              <a:off x="0" y="0"/>
              <a:ext cx="922973" cy="265132"/>
            </a:xfrm>
            <a:custGeom>
              <a:avLst/>
              <a:gdLst/>
              <a:ahLst/>
              <a:cxnLst/>
              <a:rect l="l" t="t" r="r" b="b"/>
              <a:pathLst>
                <a:path w="922973" h="265132">
                  <a:moveTo>
                    <a:pt x="0" y="0"/>
                  </a:moveTo>
                  <a:lnTo>
                    <a:pt x="922973" y="0"/>
                  </a:lnTo>
                  <a:lnTo>
                    <a:pt x="922973" y="265132"/>
                  </a:lnTo>
                  <a:lnTo>
                    <a:pt x="0" y="265132"/>
                  </a:lnTo>
                  <a:close/>
                </a:path>
              </a:pathLst>
            </a:custGeom>
            <a:solidFill>
              <a:srgbClr val="145DA0"/>
            </a:solidFill>
            <a:ln cap="sq">
              <a:noFill/>
              <a:prstDash val="solid"/>
              <a:miter/>
            </a:ln>
          </p:spPr>
        </p:sp>
        <p:sp>
          <p:nvSpPr>
            <p:cNvPr id="9" name="TextBox 9"/>
            <p:cNvSpPr txBox="1"/>
            <p:nvPr/>
          </p:nvSpPr>
          <p:spPr>
            <a:xfrm>
              <a:off x="0" y="-38100"/>
              <a:ext cx="922973" cy="303232"/>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10" name="Freeform 10"/>
          <p:cNvSpPr/>
          <p:nvPr/>
        </p:nvSpPr>
        <p:spPr>
          <a:xfrm>
            <a:off x="7495965" y="3688581"/>
            <a:ext cx="3296071" cy="3161089"/>
          </a:xfrm>
          <a:custGeom>
            <a:avLst/>
            <a:gdLst/>
            <a:ahLst/>
            <a:cxnLst/>
            <a:rect l="l" t="t" r="r" b="b"/>
            <a:pathLst>
              <a:path w="3296071" h="3161089">
                <a:moveTo>
                  <a:pt x="0" y="0"/>
                </a:moveTo>
                <a:lnTo>
                  <a:pt x="3296070" y="0"/>
                </a:lnTo>
                <a:lnTo>
                  <a:pt x="3296070" y="3161089"/>
                </a:lnTo>
                <a:lnTo>
                  <a:pt x="0" y="3161089"/>
                </a:lnTo>
                <a:lnTo>
                  <a:pt x="0" y="0"/>
                </a:lnTo>
                <a:close/>
              </a:path>
            </a:pathLst>
          </a:custGeom>
          <a:blipFill>
            <a:blip r:embed="rId3"/>
            <a:stretch>
              <a:fillRect t="-31230" b="-31230"/>
            </a:stretch>
          </a:blipFill>
        </p:spPr>
      </p:sp>
      <p:grpSp>
        <p:nvGrpSpPr>
          <p:cNvPr id="11" name="Group 11"/>
          <p:cNvGrpSpPr/>
          <p:nvPr/>
        </p:nvGrpSpPr>
        <p:grpSpPr>
          <a:xfrm>
            <a:off x="13280814" y="6849670"/>
            <a:ext cx="3296071" cy="946825"/>
            <a:chOff x="0" y="0"/>
            <a:chExt cx="922973" cy="265132"/>
          </a:xfrm>
        </p:grpSpPr>
        <p:sp>
          <p:nvSpPr>
            <p:cNvPr id="12" name="Freeform 12"/>
            <p:cNvSpPr/>
            <p:nvPr/>
          </p:nvSpPr>
          <p:spPr>
            <a:xfrm>
              <a:off x="0" y="0"/>
              <a:ext cx="922973" cy="265132"/>
            </a:xfrm>
            <a:custGeom>
              <a:avLst/>
              <a:gdLst/>
              <a:ahLst/>
              <a:cxnLst/>
              <a:rect l="l" t="t" r="r" b="b"/>
              <a:pathLst>
                <a:path w="922973" h="265132">
                  <a:moveTo>
                    <a:pt x="0" y="0"/>
                  </a:moveTo>
                  <a:lnTo>
                    <a:pt x="922973" y="0"/>
                  </a:lnTo>
                  <a:lnTo>
                    <a:pt x="922973" y="265132"/>
                  </a:lnTo>
                  <a:lnTo>
                    <a:pt x="0" y="265132"/>
                  </a:lnTo>
                  <a:close/>
                </a:path>
              </a:pathLst>
            </a:custGeom>
            <a:solidFill>
              <a:srgbClr val="145DA0"/>
            </a:solidFill>
            <a:ln cap="sq">
              <a:noFill/>
              <a:prstDash val="solid"/>
              <a:miter/>
            </a:ln>
          </p:spPr>
        </p:sp>
        <p:sp>
          <p:nvSpPr>
            <p:cNvPr id="13" name="TextBox 13"/>
            <p:cNvSpPr txBox="1"/>
            <p:nvPr/>
          </p:nvSpPr>
          <p:spPr>
            <a:xfrm>
              <a:off x="0" y="-38100"/>
              <a:ext cx="922973" cy="303232"/>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14" name="Freeform 14"/>
          <p:cNvSpPr/>
          <p:nvPr/>
        </p:nvSpPr>
        <p:spPr>
          <a:xfrm>
            <a:off x="13280814" y="3688581"/>
            <a:ext cx="3296071" cy="3161089"/>
          </a:xfrm>
          <a:custGeom>
            <a:avLst/>
            <a:gdLst/>
            <a:ahLst/>
            <a:cxnLst/>
            <a:rect l="l" t="t" r="r" b="b"/>
            <a:pathLst>
              <a:path w="3296071" h="3161089">
                <a:moveTo>
                  <a:pt x="0" y="0"/>
                </a:moveTo>
                <a:lnTo>
                  <a:pt x="3296070" y="0"/>
                </a:lnTo>
                <a:lnTo>
                  <a:pt x="3296070" y="3161089"/>
                </a:lnTo>
                <a:lnTo>
                  <a:pt x="0" y="3161089"/>
                </a:lnTo>
                <a:lnTo>
                  <a:pt x="0" y="0"/>
                </a:lnTo>
                <a:close/>
              </a:path>
            </a:pathLst>
          </a:custGeom>
          <a:blipFill>
            <a:blip r:embed="rId4"/>
            <a:stretch>
              <a:fillRect t="-2825" b="-2825"/>
            </a:stretch>
          </a:blipFill>
        </p:spPr>
      </p:sp>
      <p:sp>
        <p:nvSpPr>
          <p:cNvPr id="15" name="TextBox 15"/>
          <p:cNvSpPr txBox="1"/>
          <p:nvPr/>
        </p:nvSpPr>
        <p:spPr>
          <a:xfrm>
            <a:off x="1779442" y="6962323"/>
            <a:ext cx="2641447" cy="375591"/>
          </a:xfrm>
          <a:prstGeom prst="rect">
            <a:avLst/>
          </a:prstGeom>
        </p:spPr>
        <p:txBody>
          <a:bodyPr lIns="0" tIns="0" rIns="0" bIns="0" rtlCol="0" anchor="t">
            <a:spAutoFit/>
          </a:bodyPr>
          <a:lstStyle/>
          <a:p>
            <a:pPr algn="ctr">
              <a:lnSpc>
                <a:spcPts val="2923"/>
              </a:lnSpc>
            </a:pPr>
            <a:r>
              <a:rPr lang="en-US" sz="2087" b="1" spc="39">
                <a:solidFill>
                  <a:srgbClr val="FDFDFD"/>
                </a:solidFill>
                <a:latin typeface="Poppins Bold"/>
                <a:ea typeface="Poppins Bold"/>
                <a:cs typeface="Poppins Bold"/>
                <a:sym typeface="Poppins Bold"/>
              </a:rPr>
              <a:t>Phung Minh Chien</a:t>
            </a:r>
          </a:p>
        </p:txBody>
      </p:sp>
      <p:sp>
        <p:nvSpPr>
          <p:cNvPr id="16" name="TextBox 16"/>
          <p:cNvSpPr txBox="1"/>
          <p:nvPr/>
        </p:nvSpPr>
        <p:spPr>
          <a:xfrm>
            <a:off x="1779442" y="7333651"/>
            <a:ext cx="2641447" cy="283516"/>
          </a:xfrm>
          <a:prstGeom prst="rect">
            <a:avLst/>
          </a:prstGeom>
        </p:spPr>
        <p:txBody>
          <a:bodyPr lIns="0" tIns="0" rIns="0" bIns="0" rtlCol="0" anchor="t">
            <a:spAutoFit/>
          </a:bodyPr>
          <a:lstStyle/>
          <a:p>
            <a:pPr algn="ctr">
              <a:lnSpc>
                <a:spcPts val="2223"/>
              </a:lnSpc>
            </a:pPr>
            <a:r>
              <a:rPr lang="en-US" sz="1587" spc="-31">
                <a:solidFill>
                  <a:srgbClr val="FDFDFD"/>
                </a:solidFill>
                <a:latin typeface="Poppins"/>
                <a:ea typeface="Poppins"/>
                <a:cs typeface="Poppins"/>
                <a:sym typeface="Poppins"/>
              </a:rPr>
              <a:t>20213565</a:t>
            </a:r>
          </a:p>
        </p:txBody>
      </p:sp>
      <p:sp>
        <p:nvSpPr>
          <p:cNvPr id="17" name="TextBox 17"/>
          <p:cNvSpPr txBox="1"/>
          <p:nvPr/>
        </p:nvSpPr>
        <p:spPr>
          <a:xfrm>
            <a:off x="7823276" y="6962323"/>
            <a:ext cx="2641447" cy="375591"/>
          </a:xfrm>
          <a:prstGeom prst="rect">
            <a:avLst/>
          </a:prstGeom>
        </p:spPr>
        <p:txBody>
          <a:bodyPr lIns="0" tIns="0" rIns="0" bIns="0" rtlCol="0" anchor="t">
            <a:spAutoFit/>
          </a:bodyPr>
          <a:lstStyle/>
          <a:p>
            <a:pPr algn="ctr">
              <a:lnSpc>
                <a:spcPts val="2923"/>
              </a:lnSpc>
            </a:pPr>
            <a:r>
              <a:rPr lang="en-US" sz="2087" b="1" spc="39">
                <a:solidFill>
                  <a:srgbClr val="FDFDFD"/>
                </a:solidFill>
                <a:latin typeface="Poppins Bold"/>
                <a:ea typeface="Poppins Bold"/>
                <a:cs typeface="Poppins Bold"/>
                <a:sym typeface="Poppins Bold"/>
              </a:rPr>
              <a:t>Ma Khoa Hoc</a:t>
            </a:r>
          </a:p>
        </p:txBody>
      </p:sp>
      <p:sp>
        <p:nvSpPr>
          <p:cNvPr id="18" name="TextBox 18"/>
          <p:cNvSpPr txBox="1"/>
          <p:nvPr/>
        </p:nvSpPr>
        <p:spPr>
          <a:xfrm>
            <a:off x="7823276" y="7333651"/>
            <a:ext cx="2641447" cy="283516"/>
          </a:xfrm>
          <a:prstGeom prst="rect">
            <a:avLst/>
          </a:prstGeom>
        </p:spPr>
        <p:txBody>
          <a:bodyPr lIns="0" tIns="0" rIns="0" bIns="0" rtlCol="0" anchor="t">
            <a:spAutoFit/>
          </a:bodyPr>
          <a:lstStyle/>
          <a:p>
            <a:pPr algn="ctr">
              <a:lnSpc>
                <a:spcPts val="2223"/>
              </a:lnSpc>
            </a:pPr>
            <a:r>
              <a:rPr lang="en-US" sz="1587" spc="-31">
                <a:solidFill>
                  <a:srgbClr val="FDFDFD"/>
                </a:solidFill>
                <a:latin typeface="Poppins"/>
                <a:ea typeface="Poppins"/>
                <a:cs typeface="Poppins"/>
                <a:sym typeface="Poppins"/>
              </a:rPr>
              <a:t>20210388</a:t>
            </a:r>
          </a:p>
        </p:txBody>
      </p:sp>
      <p:sp>
        <p:nvSpPr>
          <p:cNvPr id="19" name="TextBox 19"/>
          <p:cNvSpPr txBox="1"/>
          <p:nvPr/>
        </p:nvSpPr>
        <p:spPr>
          <a:xfrm>
            <a:off x="13608125" y="6962323"/>
            <a:ext cx="2641447" cy="375591"/>
          </a:xfrm>
          <a:prstGeom prst="rect">
            <a:avLst/>
          </a:prstGeom>
        </p:spPr>
        <p:txBody>
          <a:bodyPr lIns="0" tIns="0" rIns="0" bIns="0" rtlCol="0" anchor="t">
            <a:spAutoFit/>
          </a:bodyPr>
          <a:lstStyle/>
          <a:p>
            <a:pPr algn="ctr">
              <a:lnSpc>
                <a:spcPts val="2923"/>
              </a:lnSpc>
            </a:pPr>
            <a:r>
              <a:rPr lang="en-US" sz="2087" b="1" spc="39">
                <a:solidFill>
                  <a:srgbClr val="FDFDFD"/>
                </a:solidFill>
                <a:latin typeface="Poppins Bold"/>
                <a:ea typeface="Poppins Bold"/>
                <a:cs typeface="Poppins Bold"/>
                <a:sym typeface="Poppins Bold"/>
              </a:rPr>
              <a:t>Nguyen Danh Huy</a:t>
            </a:r>
          </a:p>
        </p:txBody>
      </p:sp>
      <p:sp>
        <p:nvSpPr>
          <p:cNvPr id="20" name="TextBox 20"/>
          <p:cNvSpPr txBox="1"/>
          <p:nvPr/>
        </p:nvSpPr>
        <p:spPr>
          <a:xfrm>
            <a:off x="13608125" y="7333651"/>
            <a:ext cx="2641447" cy="283516"/>
          </a:xfrm>
          <a:prstGeom prst="rect">
            <a:avLst/>
          </a:prstGeom>
        </p:spPr>
        <p:txBody>
          <a:bodyPr lIns="0" tIns="0" rIns="0" bIns="0" rtlCol="0" anchor="t">
            <a:spAutoFit/>
          </a:bodyPr>
          <a:lstStyle/>
          <a:p>
            <a:pPr algn="ctr">
              <a:lnSpc>
                <a:spcPts val="2223"/>
              </a:lnSpc>
            </a:pPr>
            <a:r>
              <a:rPr lang="en-US" sz="1587" spc="-31">
                <a:solidFill>
                  <a:srgbClr val="FDFDFD"/>
                </a:solidFill>
                <a:latin typeface="Poppins"/>
                <a:ea typeface="Poppins"/>
                <a:cs typeface="Poppins"/>
                <a:sym typeface="Poppins"/>
              </a:rPr>
              <a:t>20213571</a:t>
            </a:r>
          </a:p>
        </p:txBody>
      </p:sp>
      <p:grpSp>
        <p:nvGrpSpPr>
          <p:cNvPr id="21" name="Group 21"/>
          <p:cNvGrpSpPr/>
          <p:nvPr/>
        </p:nvGrpSpPr>
        <p:grpSpPr>
          <a:xfrm>
            <a:off x="-1766494" y="9340175"/>
            <a:ext cx="21820987" cy="946825"/>
            <a:chOff x="0" y="0"/>
            <a:chExt cx="6110362" cy="265132"/>
          </a:xfrm>
        </p:grpSpPr>
        <p:sp>
          <p:nvSpPr>
            <p:cNvPr id="22" name="Freeform 22"/>
            <p:cNvSpPr/>
            <p:nvPr/>
          </p:nvSpPr>
          <p:spPr>
            <a:xfrm>
              <a:off x="0" y="0"/>
              <a:ext cx="6110362" cy="265132"/>
            </a:xfrm>
            <a:custGeom>
              <a:avLst/>
              <a:gdLst/>
              <a:ahLst/>
              <a:cxnLst/>
              <a:rect l="l" t="t" r="r" b="b"/>
              <a:pathLst>
                <a:path w="6110362" h="265132">
                  <a:moveTo>
                    <a:pt x="0" y="0"/>
                  </a:moveTo>
                  <a:lnTo>
                    <a:pt x="6110362" y="0"/>
                  </a:lnTo>
                  <a:lnTo>
                    <a:pt x="6110362" y="265132"/>
                  </a:lnTo>
                  <a:lnTo>
                    <a:pt x="0" y="265132"/>
                  </a:lnTo>
                  <a:close/>
                </a:path>
              </a:pathLst>
            </a:custGeom>
            <a:solidFill>
              <a:srgbClr val="145DA0"/>
            </a:solidFill>
            <a:ln cap="sq">
              <a:noFill/>
              <a:prstDash val="solid"/>
              <a:miter/>
            </a:ln>
          </p:spPr>
        </p:sp>
        <p:sp>
          <p:nvSpPr>
            <p:cNvPr id="23" name="TextBox 23"/>
            <p:cNvSpPr txBox="1"/>
            <p:nvPr/>
          </p:nvSpPr>
          <p:spPr>
            <a:xfrm>
              <a:off x="0" y="-38100"/>
              <a:ext cx="6110362" cy="303232"/>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24" name="Group 24"/>
          <p:cNvGrpSpPr/>
          <p:nvPr/>
        </p:nvGrpSpPr>
        <p:grpSpPr>
          <a:xfrm>
            <a:off x="-1766494" y="-816076"/>
            <a:ext cx="21820987" cy="1762900"/>
            <a:chOff x="0" y="0"/>
            <a:chExt cx="6110362" cy="493651"/>
          </a:xfrm>
        </p:grpSpPr>
        <p:sp>
          <p:nvSpPr>
            <p:cNvPr id="25" name="Freeform 25"/>
            <p:cNvSpPr/>
            <p:nvPr/>
          </p:nvSpPr>
          <p:spPr>
            <a:xfrm>
              <a:off x="0" y="0"/>
              <a:ext cx="6110362" cy="493651"/>
            </a:xfrm>
            <a:custGeom>
              <a:avLst/>
              <a:gdLst/>
              <a:ahLst/>
              <a:cxnLst/>
              <a:rect l="l" t="t" r="r" b="b"/>
              <a:pathLst>
                <a:path w="6110362" h="493651">
                  <a:moveTo>
                    <a:pt x="0" y="0"/>
                  </a:moveTo>
                  <a:lnTo>
                    <a:pt x="6110362" y="0"/>
                  </a:lnTo>
                  <a:lnTo>
                    <a:pt x="6110362" y="493651"/>
                  </a:lnTo>
                  <a:lnTo>
                    <a:pt x="0" y="493651"/>
                  </a:lnTo>
                  <a:close/>
                </a:path>
              </a:pathLst>
            </a:custGeom>
            <a:solidFill>
              <a:srgbClr val="145DA0"/>
            </a:solidFill>
            <a:ln cap="sq">
              <a:noFill/>
              <a:prstDash val="solid"/>
              <a:miter/>
            </a:ln>
          </p:spPr>
        </p:sp>
        <p:sp>
          <p:nvSpPr>
            <p:cNvPr id="26" name="TextBox 26"/>
            <p:cNvSpPr txBox="1"/>
            <p:nvPr/>
          </p:nvSpPr>
          <p:spPr>
            <a:xfrm>
              <a:off x="0" y="-38100"/>
              <a:ext cx="6110362" cy="531751"/>
            </a:xfrm>
            <a:prstGeom prst="rect">
              <a:avLst/>
            </a:prstGeom>
          </p:spPr>
          <p:txBody>
            <a:bodyPr lIns="50800" tIns="50800" rIns="50800" bIns="50800" rtlCol="0" anchor="ctr"/>
            <a:lstStyle/>
            <a:p>
              <a:pPr marL="0" lvl="0" indent="0" algn="ctr">
                <a:lnSpc>
                  <a:spcPts val="2659"/>
                </a:lnSpc>
                <a:spcBef>
                  <a:spcPct val="0"/>
                </a:spcBef>
              </a:pPr>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1766494" y="9340175"/>
            <a:ext cx="21820987" cy="946825"/>
            <a:chOff x="0" y="0"/>
            <a:chExt cx="6110362" cy="265132"/>
          </a:xfrm>
        </p:grpSpPr>
        <p:sp>
          <p:nvSpPr>
            <p:cNvPr id="3" name="Freeform 3"/>
            <p:cNvSpPr/>
            <p:nvPr/>
          </p:nvSpPr>
          <p:spPr>
            <a:xfrm>
              <a:off x="0" y="0"/>
              <a:ext cx="6110362" cy="265132"/>
            </a:xfrm>
            <a:custGeom>
              <a:avLst/>
              <a:gdLst/>
              <a:ahLst/>
              <a:cxnLst/>
              <a:rect l="l" t="t" r="r" b="b"/>
              <a:pathLst>
                <a:path w="6110362" h="265132">
                  <a:moveTo>
                    <a:pt x="0" y="0"/>
                  </a:moveTo>
                  <a:lnTo>
                    <a:pt x="6110362" y="0"/>
                  </a:lnTo>
                  <a:lnTo>
                    <a:pt x="6110362" y="265132"/>
                  </a:lnTo>
                  <a:lnTo>
                    <a:pt x="0" y="265132"/>
                  </a:lnTo>
                  <a:close/>
                </a:path>
              </a:pathLst>
            </a:custGeom>
            <a:solidFill>
              <a:srgbClr val="145DA0"/>
            </a:solidFill>
            <a:ln cap="sq">
              <a:noFill/>
              <a:prstDash val="solid"/>
              <a:miter/>
            </a:ln>
          </p:spPr>
        </p:sp>
        <p:sp>
          <p:nvSpPr>
            <p:cNvPr id="4" name="TextBox 4"/>
            <p:cNvSpPr txBox="1"/>
            <p:nvPr/>
          </p:nvSpPr>
          <p:spPr>
            <a:xfrm>
              <a:off x="0" y="-38100"/>
              <a:ext cx="6110362" cy="303232"/>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5" name="Group 5"/>
          <p:cNvGrpSpPr/>
          <p:nvPr/>
        </p:nvGrpSpPr>
        <p:grpSpPr>
          <a:xfrm>
            <a:off x="-1766494" y="-816076"/>
            <a:ext cx="21820987" cy="1762900"/>
            <a:chOff x="0" y="0"/>
            <a:chExt cx="6110362" cy="493651"/>
          </a:xfrm>
        </p:grpSpPr>
        <p:sp>
          <p:nvSpPr>
            <p:cNvPr id="6" name="Freeform 6"/>
            <p:cNvSpPr/>
            <p:nvPr/>
          </p:nvSpPr>
          <p:spPr>
            <a:xfrm>
              <a:off x="0" y="0"/>
              <a:ext cx="6110362" cy="493651"/>
            </a:xfrm>
            <a:custGeom>
              <a:avLst/>
              <a:gdLst/>
              <a:ahLst/>
              <a:cxnLst/>
              <a:rect l="l" t="t" r="r" b="b"/>
              <a:pathLst>
                <a:path w="6110362" h="493651">
                  <a:moveTo>
                    <a:pt x="0" y="0"/>
                  </a:moveTo>
                  <a:lnTo>
                    <a:pt x="6110362" y="0"/>
                  </a:lnTo>
                  <a:lnTo>
                    <a:pt x="6110362" y="493651"/>
                  </a:lnTo>
                  <a:lnTo>
                    <a:pt x="0" y="493651"/>
                  </a:lnTo>
                  <a:close/>
                </a:path>
              </a:pathLst>
            </a:custGeom>
            <a:solidFill>
              <a:srgbClr val="145DA0"/>
            </a:solidFill>
            <a:ln cap="sq">
              <a:noFill/>
              <a:prstDash val="solid"/>
              <a:miter/>
            </a:ln>
          </p:spPr>
        </p:sp>
        <p:sp>
          <p:nvSpPr>
            <p:cNvPr id="7" name="TextBox 7"/>
            <p:cNvSpPr txBox="1"/>
            <p:nvPr/>
          </p:nvSpPr>
          <p:spPr>
            <a:xfrm>
              <a:off x="0" y="-38100"/>
              <a:ext cx="6110362" cy="531751"/>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8" name="Freeform 8"/>
          <p:cNvSpPr/>
          <p:nvPr/>
        </p:nvSpPr>
        <p:spPr>
          <a:xfrm>
            <a:off x="0" y="2798998"/>
            <a:ext cx="8377199" cy="3266807"/>
          </a:xfrm>
          <a:custGeom>
            <a:avLst/>
            <a:gdLst/>
            <a:ahLst/>
            <a:cxnLst/>
            <a:rect l="l" t="t" r="r" b="b"/>
            <a:pathLst>
              <a:path w="8377199" h="3266807">
                <a:moveTo>
                  <a:pt x="0" y="0"/>
                </a:moveTo>
                <a:lnTo>
                  <a:pt x="8377199" y="0"/>
                </a:lnTo>
                <a:lnTo>
                  <a:pt x="8377199" y="3266807"/>
                </a:lnTo>
                <a:lnTo>
                  <a:pt x="0" y="3266807"/>
                </a:lnTo>
                <a:lnTo>
                  <a:pt x="0" y="0"/>
                </a:lnTo>
                <a:close/>
              </a:path>
            </a:pathLst>
          </a:custGeom>
          <a:blipFill>
            <a:blip r:embed="rId2"/>
            <a:stretch>
              <a:fillRect r="-2653"/>
            </a:stretch>
          </a:blipFill>
        </p:spPr>
      </p:sp>
      <p:sp>
        <p:nvSpPr>
          <p:cNvPr id="9" name="Freeform 9"/>
          <p:cNvSpPr/>
          <p:nvPr/>
        </p:nvSpPr>
        <p:spPr>
          <a:xfrm>
            <a:off x="9314901" y="2798998"/>
            <a:ext cx="8973099" cy="3771220"/>
          </a:xfrm>
          <a:custGeom>
            <a:avLst/>
            <a:gdLst/>
            <a:ahLst/>
            <a:cxnLst/>
            <a:rect l="l" t="t" r="r" b="b"/>
            <a:pathLst>
              <a:path w="8973099" h="3771220">
                <a:moveTo>
                  <a:pt x="0" y="0"/>
                </a:moveTo>
                <a:lnTo>
                  <a:pt x="8973099" y="0"/>
                </a:lnTo>
                <a:lnTo>
                  <a:pt x="8973099" y="3771220"/>
                </a:lnTo>
                <a:lnTo>
                  <a:pt x="0" y="3771220"/>
                </a:lnTo>
                <a:lnTo>
                  <a:pt x="0" y="0"/>
                </a:lnTo>
                <a:close/>
              </a:path>
            </a:pathLst>
          </a:custGeom>
          <a:blipFill>
            <a:blip r:embed="rId3"/>
            <a:stretch>
              <a:fillRect r="-3082"/>
            </a:stretch>
          </a:blipFill>
        </p:spPr>
      </p:sp>
      <p:sp>
        <p:nvSpPr>
          <p:cNvPr id="10" name="TextBox 10"/>
          <p:cNvSpPr txBox="1"/>
          <p:nvPr/>
        </p:nvSpPr>
        <p:spPr>
          <a:xfrm>
            <a:off x="-222313" y="7523347"/>
            <a:ext cx="9144000" cy="989965"/>
          </a:xfrm>
          <a:prstGeom prst="rect">
            <a:avLst/>
          </a:prstGeom>
        </p:spPr>
        <p:txBody>
          <a:bodyPr lIns="0" tIns="0" rIns="0" bIns="0" rtlCol="0" anchor="t">
            <a:spAutoFit/>
          </a:bodyPr>
          <a:lstStyle/>
          <a:p>
            <a:pPr algn="ctr">
              <a:lnSpc>
                <a:spcPts val="2659"/>
              </a:lnSpc>
            </a:pPr>
            <a:r>
              <a:rPr lang="en-US" sz="1899">
                <a:solidFill>
                  <a:srgbClr val="000000"/>
                </a:solidFill>
                <a:latin typeface="Open Sans Extra Bold"/>
                <a:ea typeface="Open Sans Extra Bold"/>
                <a:cs typeface="Open Sans Extra Bold"/>
                <a:sym typeface="Open Sans Extra Bold"/>
              </a:rPr>
              <a:t>9. Mary was surprised that CAIN was able to summarize such a long document.</a:t>
            </a:r>
          </a:p>
          <a:p>
            <a:pPr algn="ctr">
              <a:lnSpc>
                <a:spcPts val="2659"/>
              </a:lnSpc>
              <a:spcBef>
                <a:spcPct val="0"/>
              </a:spcBef>
            </a:pPr>
            <a:endParaRPr lang="en-US" sz="1899">
              <a:solidFill>
                <a:srgbClr val="000000"/>
              </a:solidFill>
              <a:latin typeface="Open Sans Extra Bold"/>
              <a:ea typeface="Open Sans Extra Bold"/>
              <a:cs typeface="Open Sans Extra Bold"/>
              <a:sym typeface="Open Sans Extra Bold"/>
            </a:endParaRPr>
          </a:p>
        </p:txBody>
      </p:sp>
      <p:sp>
        <p:nvSpPr>
          <p:cNvPr id="11" name="TextBox 11"/>
          <p:cNvSpPr txBox="1"/>
          <p:nvPr/>
        </p:nvSpPr>
        <p:spPr>
          <a:xfrm>
            <a:off x="9144000" y="7523347"/>
            <a:ext cx="9144000" cy="989965"/>
          </a:xfrm>
          <a:prstGeom prst="rect">
            <a:avLst/>
          </a:prstGeom>
        </p:spPr>
        <p:txBody>
          <a:bodyPr lIns="0" tIns="0" rIns="0" bIns="0" rtlCol="0" anchor="t">
            <a:spAutoFit/>
          </a:bodyPr>
          <a:lstStyle/>
          <a:p>
            <a:pPr algn="ctr">
              <a:lnSpc>
                <a:spcPts val="2659"/>
              </a:lnSpc>
            </a:pPr>
            <a:r>
              <a:rPr lang="en-US" sz="1899">
                <a:solidFill>
                  <a:srgbClr val="000000"/>
                </a:solidFill>
                <a:latin typeface="Open Sans Extra Bold"/>
                <a:ea typeface="Open Sans Extra Bold"/>
                <a:cs typeface="Open Sans Extra Bold"/>
                <a:sym typeface="Open Sans Extra Bold"/>
              </a:rPr>
              <a:t>10.Mary continued to ask questions regarding the documents that the boss had given her and CAIN continued to answer those questions.</a:t>
            </a:r>
          </a:p>
          <a:p>
            <a:pPr algn="ctr">
              <a:lnSpc>
                <a:spcPts val="2659"/>
              </a:lnSpc>
              <a:spcBef>
                <a:spcPct val="0"/>
              </a:spcBef>
            </a:pPr>
            <a:endParaRPr lang="en-US" sz="1899">
              <a:solidFill>
                <a:srgbClr val="000000"/>
              </a:solidFill>
              <a:latin typeface="Open Sans Extra Bold"/>
              <a:ea typeface="Open Sans Extra Bold"/>
              <a:cs typeface="Open Sans Extra Bold"/>
              <a:sym typeface="Open Sans Extra Bold"/>
            </a:endParaRPr>
          </a:p>
        </p:txBody>
      </p:sp>
      <p:sp>
        <p:nvSpPr>
          <p:cNvPr id="12" name="TextBox 12"/>
          <p:cNvSpPr txBox="1"/>
          <p:nvPr/>
        </p:nvSpPr>
        <p:spPr>
          <a:xfrm>
            <a:off x="820341" y="1334432"/>
            <a:ext cx="416719" cy="962660"/>
          </a:xfrm>
          <a:prstGeom prst="rect">
            <a:avLst/>
          </a:prstGeom>
        </p:spPr>
        <p:txBody>
          <a:bodyPr lIns="0" tIns="0" rIns="0" bIns="0" rtlCol="0" anchor="t">
            <a:spAutoFit/>
          </a:bodyPr>
          <a:lstStyle/>
          <a:p>
            <a:pPr algn="ctr">
              <a:lnSpc>
                <a:spcPts val="7840"/>
              </a:lnSpc>
              <a:spcBef>
                <a:spcPct val="0"/>
              </a:spcBef>
            </a:pPr>
            <a:r>
              <a:rPr lang="en-US" sz="5600">
                <a:solidFill>
                  <a:srgbClr val="000000"/>
                </a:solidFill>
                <a:latin typeface="Open Sans Extra Bold"/>
                <a:ea typeface="Open Sans Extra Bold"/>
                <a:cs typeface="Open Sans Extra Bold"/>
                <a:sym typeface="Open Sans Extra Bold"/>
              </a:rPr>
              <a:t>9</a:t>
            </a:r>
          </a:p>
        </p:txBody>
      </p:sp>
      <p:sp>
        <p:nvSpPr>
          <p:cNvPr id="13" name="TextBox 13"/>
          <p:cNvSpPr txBox="1"/>
          <p:nvPr/>
        </p:nvSpPr>
        <p:spPr>
          <a:xfrm>
            <a:off x="9106542" y="1334432"/>
            <a:ext cx="833438" cy="962660"/>
          </a:xfrm>
          <a:prstGeom prst="rect">
            <a:avLst/>
          </a:prstGeom>
        </p:spPr>
        <p:txBody>
          <a:bodyPr lIns="0" tIns="0" rIns="0" bIns="0" rtlCol="0" anchor="t">
            <a:spAutoFit/>
          </a:bodyPr>
          <a:lstStyle/>
          <a:p>
            <a:pPr algn="ctr">
              <a:lnSpc>
                <a:spcPts val="7840"/>
              </a:lnSpc>
              <a:spcBef>
                <a:spcPct val="0"/>
              </a:spcBef>
            </a:pPr>
            <a:r>
              <a:rPr lang="en-US" sz="5600">
                <a:solidFill>
                  <a:srgbClr val="000000"/>
                </a:solidFill>
                <a:latin typeface="Open Sans Extra Bold"/>
                <a:ea typeface="Open Sans Extra Bold"/>
                <a:cs typeface="Open Sans Extra Bold"/>
                <a:sym typeface="Open Sans Extra Bold"/>
              </a:rPr>
              <a:t>10</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1766494" y="9340175"/>
            <a:ext cx="21820987" cy="946825"/>
            <a:chOff x="0" y="0"/>
            <a:chExt cx="6110362" cy="265132"/>
          </a:xfrm>
        </p:grpSpPr>
        <p:sp>
          <p:nvSpPr>
            <p:cNvPr id="3" name="Freeform 3"/>
            <p:cNvSpPr/>
            <p:nvPr/>
          </p:nvSpPr>
          <p:spPr>
            <a:xfrm>
              <a:off x="0" y="0"/>
              <a:ext cx="6110362" cy="265132"/>
            </a:xfrm>
            <a:custGeom>
              <a:avLst/>
              <a:gdLst/>
              <a:ahLst/>
              <a:cxnLst/>
              <a:rect l="l" t="t" r="r" b="b"/>
              <a:pathLst>
                <a:path w="6110362" h="265132">
                  <a:moveTo>
                    <a:pt x="0" y="0"/>
                  </a:moveTo>
                  <a:lnTo>
                    <a:pt x="6110362" y="0"/>
                  </a:lnTo>
                  <a:lnTo>
                    <a:pt x="6110362" y="265132"/>
                  </a:lnTo>
                  <a:lnTo>
                    <a:pt x="0" y="265132"/>
                  </a:lnTo>
                  <a:close/>
                </a:path>
              </a:pathLst>
            </a:custGeom>
            <a:solidFill>
              <a:srgbClr val="145DA0"/>
            </a:solidFill>
            <a:ln cap="sq">
              <a:noFill/>
              <a:prstDash val="solid"/>
              <a:miter/>
            </a:ln>
          </p:spPr>
        </p:sp>
        <p:sp>
          <p:nvSpPr>
            <p:cNvPr id="4" name="TextBox 4"/>
            <p:cNvSpPr txBox="1"/>
            <p:nvPr/>
          </p:nvSpPr>
          <p:spPr>
            <a:xfrm>
              <a:off x="0" y="-38100"/>
              <a:ext cx="6110362" cy="303232"/>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5" name="Group 5"/>
          <p:cNvGrpSpPr/>
          <p:nvPr/>
        </p:nvGrpSpPr>
        <p:grpSpPr>
          <a:xfrm>
            <a:off x="-1766494" y="-816076"/>
            <a:ext cx="21820987" cy="1762900"/>
            <a:chOff x="0" y="0"/>
            <a:chExt cx="6110362" cy="493651"/>
          </a:xfrm>
        </p:grpSpPr>
        <p:sp>
          <p:nvSpPr>
            <p:cNvPr id="6" name="Freeform 6"/>
            <p:cNvSpPr/>
            <p:nvPr/>
          </p:nvSpPr>
          <p:spPr>
            <a:xfrm>
              <a:off x="0" y="0"/>
              <a:ext cx="6110362" cy="493651"/>
            </a:xfrm>
            <a:custGeom>
              <a:avLst/>
              <a:gdLst/>
              <a:ahLst/>
              <a:cxnLst/>
              <a:rect l="l" t="t" r="r" b="b"/>
              <a:pathLst>
                <a:path w="6110362" h="493651">
                  <a:moveTo>
                    <a:pt x="0" y="0"/>
                  </a:moveTo>
                  <a:lnTo>
                    <a:pt x="6110362" y="0"/>
                  </a:lnTo>
                  <a:lnTo>
                    <a:pt x="6110362" y="493651"/>
                  </a:lnTo>
                  <a:lnTo>
                    <a:pt x="0" y="493651"/>
                  </a:lnTo>
                  <a:close/>
                </a:path>
              </a:pathLst>
            </a:custGeom>
            <a:solidFill>
              <a:srgbClr val="145DA0"/>
            </a:solidFill>
            <a:ln cap="sq">
              <a:noFill/>
              <a:prstDash val="solid"/>
              <a:miter/>
            </a:ln>
          </p:spPr>
        </p:sp>
        <p:sp>
          <p:nvSpPr>
            <p:cNvPr id="7" name="TextBox 7"/>
            <p:cNvSpPr txBox="1"/>
            <p:nvPr/>
          </p:nvSpPr>
          <p:spPr>
            <a:xfrm>
              <a:off x="0" y="-38100"/>
              <a:ext cx="6110362" cy="531751"/>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8" name="Freeform 8"/>
          <p:cNvSpPr/>
          <p:nvPr/>
        </p:nvSpPr>
        <p:spPr>
          <a:xfrm>
            <a:off x="9662978" y="1786672"/>
            <a:ext cx="8625022" cy="5051446"/>
          </a:xfrm>
          <a:custGeom>
            <a:avLst/>
            <a:gdLst/>
            <a:ahLst/>
            <a:cxnLst/>
            <a:rect l="l" t="t" r="r" b="b"/>
            <a:pathLst>
              <a:path w="8625022" h="5051446">
                <a:moveTo>
                  <a:pt x="0" y="0"/>
                </a:moveTo>
                <a:lnTo>
                  <a:pt x="8625022" y="0"/>
                </a:lnTo>
                <a:lnTo>
                  <a:pt x="8625022" y="5051446"/>
                </a:lnTo>
                <a:lnTo>
                  <a:pt x="0" y="5051446"/>
                </a:lnTo>
                <a:lnTo>
                  <a:pt x="0" y="0"/>
                </a:lnTo>
                <a:close/>
              </a:path>
            </a:pathLst>
          </a:custGeom>
          <a:blipFill>
            <a:blip r:embed="rId2"/>
            <a:stretch>
              <a:fillRect l="-2108" t="-3600" r="-9841"/>
            </a:stretch>
          </a:blipFill>
        </p:spPr>
      </p:sp>
      <p:sp>
        <p:nvSpPr>
          <p:cNvPr id="9" name="Freeform 9"/>
          <p:cNvSpPr/>
          <p:nvPr/>
        </p:nvSpPr>
        <p:spPr>
          <a:xfrm>
            <a:off x="202102" y="2460008"/>
            <a:ext cx="8820636" cy="4079167"/>
          </a:xfrm>
          <a:custGeom>
            <a:avLst/>
            <a:gdLst/>
            <a:ahLst/>
            <a:cxnLst/>
            <a:rect l="l" t="t" r="r" b="b"/>
            <a:pathLst>
              <a:path w="8820636" h="4079167">
                <a:moveTo>
                  <a:pt x="0" y="0"/>
                </a:moveTo>
                <a:lnTo>
                  <a:pt x="8820637" y="0"/>
                </a:lnTo>
                <a:lnTo>
                  <a:pt x="8820637" y="4079167"/>
                </a:lnTo>
                <a:lnTo>
                  <a:pt x="0" y="4079167"/>
                </a:lnTo>
                <a:lnTo>
                  <a:pt x="0" y="0"/>
                </a:lnTo>
                <a:close/>
              </a:path>
            </a:pathLst>
          </a:custGeom>
          <a:blipFill>
            <a:blip r:embed="rId3"/>
            <a:stretch>
              <a:fillRect r="-10773"/>
            </a:stretch>
          </a:blipFill>
        </p:spPr>
      </p:sp>
      <p:sp>
        <p:nvSpPr>
          <p:cNvPr id="10" name="TextBox 10"/>
          <p:cNvSpPr txBox="1"/>
          <p:nvPr/>
        </p:nvSpPr>
        <p:spPr>
          <a:xfrm>
            <a:off x="-121261" y="7639865"/>
            <a:ext cx="9144000" cy="989965"/>
          </a:xfrm>
          <a:prstGeom prst="rect">
            <a:avLst/>
          </a:prstGeom>
        </p:spPr>
        <p:txBody>
          <a:bodyPr lIns="0" tIns="0" rIns="0" bIns="0" rtlCol="0" anchor="t">
            <a:spAutoFit/>
          </a:bodyPr>
          <a:lstStyle/>
          <a:p>
            <a:pPr algn="ctr">
              <a:lnSpc>
                <a:spcPts val="2659"/>
              </a:lnSpc>
            </a:pPr>
            <a:r>
              <a:rPr lang="en-US" sz="1899">
                <a:solidFill>
                  <a:srgbClr val="000000"/>
                </a:solidFill>
                <a:latin typeface="Open Sans Extra Bold"/>
                <a:ea typeface="Open Sans Extra Bold"/>
                <a:cs typeface="Open Sans Extra Bold"/>
                <a:sym typeface="Open Sans Extra Bold"/>
              </a:rPr>
              <a:t>11. There were only 5 minutes left until the deadline and luckily, Mary completed the task that her boss had assigned thanks to CAIN.</a:t>
            </a:r>
          </a:p>
          <a:p>
            <a:pPr algn="ctr">
              <a:lnSpc>
                <a:spcPts val="2659"/>
              </a:lnSpc>
              <a:spcBef>
                <a:spcPct val="0"/>
              </a:spcBef>
            </a:pPr>
            <a:endParaRPr lang="en-US" sz="1899">
              <a:solidFill>
                <a:srgbClr val="000000"/>
              </a:solidFill>
              <a:latin typeface="Open Sans Extra Bold"/>
              <a:ea typeface="Open Sans Extra Bold"/>
              <a:cs typeface="Open Sans Extra Bold"/>
              <a:sym typeface="Open Sans Extra Bold"/>
            </a:endParaRPr>
          </a:p>
        </p:txBody>
      </p:sp>
      <p:sp>
        <p:nvSpPr>
          <p:cNvPr id="11" name="TextBox 11"/>
          <p:cNvSpPr txBox="1"/>
          <p:nvPr/>
        </p:nvSpPr>
        <p:spPr>
          <a:xfrm>
            <a:off x="9144000" y="7639865"/>
            <a:ext cx="9144000" cy="989965"/>
          </a:xfrm>
          <a:prstGeom prst="rect">
            <a:avLst/>
          </a:prstGeom>
        </p:spPr>
        <p:txBody>
          <a:bodyPr lIns="0" tIns="0" rIns="0" bIns="0" rtlCol="0" anchor="t">
            <a:spAutoFit/>
          </a:bodyPr>
          <a:lstStyle/>
          <a:p>
            <a:pPr algn="ctr">
              <a:lnSpc>
                <a:spcPts val="2659"/>
              </a:lnSpc>
            </a:pPr>
            <a:r>
              <a:rPr lang="en-US" sz="1899">
                <a:solidFill>
                  <a:srgbClr val="000000"/>
                </a:solidFill>
                <a:latin typeface="Open Sans Extra Bold"/>
                <a:ea typeface="Open Sans Extra Bold"/>
                <a:cs typeface="Open Sans Extra Bold"/>
                <a:sym typeface="Open Sans Extra Bold"/>
              </a:rPr>
              <a:t>12. Finally, Mary submitted the assignment on time, completed the assigned task excellently and received praise from the boss.</a:t>
            </a:r>
          </a:p>
          <a:p>
            <a:pPr algn="ctr">
              <a:lnSpc>
                <a:spcPts val="2659"/>
              </a:lnSpc>
              <a:spcBef>
                <a:spcPct val="0"/>
              </a:spcBef>
            </a:pPr>
            <a:endParaRPr lang="en-US" sz="1899">
              <a:solidFill>
                <a:srgbClr val="000000"/>
              </a:solidFill>
              <a:latin typeface="Open Sans Extra Bold"/>
              <a:ea typeface="Open Sans Extra Bold"/>
              <a:cs typeface="Open Sans Extra Bold"/>
              <a:sym typeface="Open Sans Extra Bold"/>
            </a:endParaRPr>
          </a:p>
        </p:txBody>
      </p:sp>
      <p:sp>
        <p:nvSpPr>
          <p:cNvPr id="12" name="TextBox 12"/>
          <p:cNvSpPr txBox="1"/>
          <p:nvPr/>
        </p:nvSpPr>
        <p:spPr>
          <a:xfrm>
            <a:off x="450299" y="1248192"/>
            <a:ext cx="833438" cy="962660"/>
          </a:xfrm>
          <a:prstGeom prst="rect">
            <a:avLst/>
          </a:prstGeom>
        </p:spPr>
        <p:txBody>
          <a:bodyPr lIns="0" tIns="0" rIns="0" bIns="0" rtlCol="0" anchor="t">
            <a:spAutoFit/>
          </a:bodyPr>
          <a:lstStyle/>
          <a:p>
            <a:pPr algn="ctr">
              <a:lnSpc>
                <a:spcPts val="7840"/>
              </a:lnSpc>
              <a:spcBef>
                <a:spcPct val="0"/>
              </a:spcBef>
            </a:pPr>
            <a:r>
              <a:rPr lang="en-US" sz="5600">
                <a:solidFill>
                  <a:srgbClr val="000000"/>
                </a:solidFill>
                <a:latin typeface="Open Sans Extra Bold"/>
                <a:ea typeface="Open Sans Extra Bold"/>
                <a:cs typeface="Open Sans Extra Bold"/>
                <a:sym typeface="Open Sans Extra Bold"/>
              </a:rPr>
              <a:t>11</a:t>
            </a:r>
          </a:p>
        </p:txBody>
      </p:sp>
      <p:sp>
        <p:nvSpPr>
          <p:cNvPr id="13" name="TextBox 13"/>
          <p:cNvSpPr txBox="1"/>
          <p:nvPr/>
        </p:nvSpPr>
        <p:spPr>
          <a:xfrm>
            <a:off x="8935641" y="1248192"/>
            <a:ext cx="833438" cy="962660"/>
          </a:xfrm>
          <a:prstGeom prst="rect">
            <a:avLst/>
          </a:prstGeom>
        </p:spPr>
        <p:txBody>
          <a:bodyPr lIns="0" tIns="0" rIns="0" bIns="0" rtlCol="0" anchor="t">
            <a:spAutoFit/>
          </a:bodyPr>
          <a:lstStyle/>
          <a:p>
            <a:pPr algn="ctr">
              <a:lnSpc>
                <a:spcPts val="7840"/>
              </a:lnSpc>
              <a:spcBef>
                <a:spcPct val="0"/>
              </a:spcBef>
            </a:pPr>
            <a:r>
              <a:rPr lang="en-US" sz="5600">
                <a:solidFill>
                  <a:srgbClr val="000000"/>
                </a:solidFill>
                <a:latin typeface="Open Sans Extra Bold"/>
                <a:ea typeface="Open Sans Extra Bold"/>
                <a:cs typeface="Open Sans Extra Bold"/>
                <a:sym typeface="Open Sans Extra Bold"/>
              </a:rPr>
              <a:t>12</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1766494" y="9340175"/>
            <a:ext cx="21820987" cy="946825"/>
            <a:chOff x="0" y="0"/>
            <a:chExt cx="6110362" cy="265132"/>
          </a:xfrm>
        </p:grpSpPr>
        <p:sp>
          <p:nvSpPr>
            <p:cNvPr id="3" name="Freeform 3"/>
            <p:cNvSpPr/>
            <p:nvPr/>
          </p:nvSpPr>
          <p:spPr>
            <a:xfrm>
              <a:off x="0" y="0"/>
              <a:ext cx="6110362" cy="265132"/>
            </a:xfrm>
            <a:custGeom>
              <a:avLst/>
              <a:gdLst/>
              <a:ahLst/>
              <a:cxnLst/>
              <a:rect l="l" t="t" r="r" b="b"/>
              <a:pathLst>
                <a:path w="6110362" h="265132">
                  <a:moveTo>
                    <a:pt x="0" y="0"/>
                  </a:moveTo>
                  <a:lnTo>
                    <a:pt x="6110362" y="0"/>
                  </a:lnTo>
                  <a:lnTo>
                    <a:pt x="6110362" y="265132"/>
                  </a:lnTo>
                  <a:lnTo>
                    <a:pt x="0" y="265132"/>
                  </a:lnTo>
                  <a:close/>
                </a:path>
              </a:pathLst>
            </a:custGeom>
            <a:solidFill>
              <a:srgbClr val="145DA0"/>
            </a:solidFill>
            <a:ln cap="sq">
              <a:noFill/>
              <a:prstDash val="solid"/>
              <a:miter/>
            </a:ln>
          </p:spPr>
        </p:sp>
        <p:sp>
          <p:nvSpPr>
            <p:cNvPr id="4" name="TextBox 4"/>
            <p:cNvSpPr txBox="1"/>
            <p:nvPr/>
          </p:nvSpPr>
          <p:spPr>
            <a:xfrm>
              <a:off x="0" y="-38100"/>
              <a:ext cx="6110362" cy="303232"/>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5" name="Group 5"/>
          <p:cNvGrpSpPr/>
          <p:nvPr/>
        </p:nvGrpSpPr>
        <p:grpSpPr>
          <a:xfrm>
            <a:off x="-1766494" y="-816076"/>
            <a:ext cx="21820987" cy="1762900"/>
            <a:chOff x="0" y="0"/>
            <a:chExt cx="6110362" cy="493651"/>
          </a:xfrm>
        </p:grpSpPr>
        <p:sp>
          <p:nvSpPr>
            <p:cNvPr id="6" name="Freeform 6"/>
            <p:cNvSpPr/>
            <p:nvPr/>
          </p:nvSpPr>
          <p:spPr>
            <a:xfrm>
              <a:off x="0" y="0"/>
              <a:ext cx="6110362" cy="493651"/>
            </a:xfrm>
            <a:custGeom>
              <a:avLst/>
              <a:gdLst/>
              <a:ahLst/>
              <a:cxnLst/>
              <a:rect l="l" t="t" r="r" b="b"/>
              <a:pathLst>
                <a:path w="6110362" h="493651">
                  <a:moveTo>
                    <a:pt x="0" y="0"/>
                  </a:moveTo>
                  <a:lnTo>
                    <a:pt x="6110362" y="0"/>
                  </a:lnTo>
                  <a:lnTo>
                    <a:pt x="6110362" y="493651"/>
                  </a:lnTo>
                  <a:lnTo>
                    <a:pt x="0" y="493651"/>
                  </a:lnTo>
                  <a:close/>
                </a:path>
              </a:pathLst>
            </a:custGeom>
            <a:solidFill>
              <a:srgbClr val="145DA0"/>
            </a:solidFill>
            <a:ln cap="sq">
              <a:noFill/>
              <a:prstDash val="solid"/>
              <a:miter/>
            </a:ln>
          </p:spPr>
        </p:sp>
        <p:sp>
          <p:nvSpPr>
            <p:cNvPr id="7" name="TextBox 7"/>
            <p:cNvSpPr txBox="1"/>
            <p:nvPr/>
          </p:nvSpPr>
          <p:spPr>
            <a:xfrm>
              <a:off x="0" y="-38100"/>
              <a:ext cx="6110362" cy="531751"/>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8" name="Freeform 8"/>
          <p:cNvSpPr/>
          <p:nvPr/>
        </p:nvSpPr>
        <p:spPr>
          <a:xfrm>
            <a:off x="3981419" y="1183674"/>
            <a:ext cx="10938105" cy="6105665"/>
          </a:xfrm>
          <a:custGeom>
            <a:avLst/>
            <a:gdLst/>
            <a:ahLst/>
            <a:cxnLst/>
            <a:rect l="l" t="t" r="r" b="b"/>
            <a:pathLst>
              <a:path w="10938105" h="6105665">
                <a:moveTo>
                  <a:pt x="0" y="0"/>
                </a:moveTo>
                <a:lnTo>
                  <a:pt x="10938105" y="0"/>
                </a:lnTo>
                <a:lnTo>
                  <a:pt x="10938105" y="6105665"/>
                </a:lnTo>
                <a:lnTo>
                  <a:pt x="0" y="6105665"/>
                </a:lnTo>
                <a:lnTo>
                  <a:pt x="0" y="0"/>
                </a:lnTo>
                <a:close/>
              </a:path>
            </a:pathLst>
          </a:custGeom>
          <a:blipFill>
            <a:blip r:embed="rId2"/>
            <a:stretch>
              <a:fillRect r="-8052"/>
            </a:stretch>
          </a:blipFill>
        </p:spPr>
      </p:sp>
      <p:sp>
        <p:nvSpPr>
          <p:cNvPr id="9" name="TextBox 9"/>
          <p:cNvSpPr txBox="1"/>
          <p:nvPr/>
        </p:nvSpPr>
        <p:spPr>
          <a:xfrm>
            <a:off x="5101951" y="7489364"/>
            <a:ext cx="9144000" cy="989965"/>
          </a:xfrm>
          <a:prstGeom prst="rect">
            <a:avLst/>
          </a:prstGeom>
        </p:spPr>
        <p:txBody>
          <a:bodyPr lIns="0" tIns="0" rIns="0" bIns="0" rtlCol="0" anchor="t">
            <a:spAutoFit/>
          </a:bodyPr>
          <a:lstStyle/>
          <a:p>
            <a:pPr algn="ctr">
              <a:lnSpc>
                <a:spcPts val="2659"/>
              </a:lnSpc>
            </a:pPr>
            <a:r>
              <a:rPr lang="en-US" sz="1899">
                <a:solidFill>
                  <a:srgbClr val="000000"/>
                </a:solidFill>
                <a:latin typeface="Open Sans Extra Bold"/>
                <a:ea typeface="Open Sans Extra Bold"/>
                <a:cs typeface="Open Sans Extra Bold"/>
                <a:sym typeface="Open Sans Extra Bold"/>
              </a:rPr>
              <a:t>13. Mary thanks Cain for helping her so much with her document work today.</a:t>
            </a:r>
          </a:p>
          <a:p>
            <a:pPr algn="ctr">
              <a:lnSpc>
                <a:spcPts val="2659"/>
              </a:lnSpc>
              <a:spcBef>
                <a:spcPct val="0"/>
              </a:spcBef>
            </a:pPr>
            <a:endParaRPr lang="en-US" sz="1899">
              <a:solidFill>
                <a:srgbClr val="000000"/>
              </a:solidFill>
              <a:latin typeface="Open Sans Extra Bold"/>
              <a:ea typeface="Open Sans Extra Bold"/>
              <a:cs typeface="Open Sans Extra Bold"/>
              <a:sym typeface="Open Sans Extra Bold"/>
            </a:endParaRPr>
          </a:p>
        </p:txBody>
      </p:sp>
      <p:sp>
        <p:nvSpPr>
          <p:cNvPr id="10" name="TextBox 10"/>
          <p:cNvSpPr txBox="1"/>
          <p:nvPr/>
        </p:nvSpPr>
        <p:spPr>
          <a:xfrm>
            <a:off x="2329852" y="1275510"/>
            <a:ext cx="833438" cy="962660"/>
          </a:xfrm>
          <a:prstGeom prst="rect">
            <a:avLst/>
          </a:prstGeom>
        </p:spPr>
        <p:txBody>
          <a:bodyPr lIns="0" tIns="0" rIns="0" bIns="0" rtlCol="0" anchor="t">
            <a:spAutoFit/>
          </a:bodyPr>
          <a:lstStyle/>
          <a:p>
            <a:pPr algn="ctr">
              <a:lnSpc>
                <a:spcPts val="7840"/>
              </a:lnSpc>
              <a:spcBef>
                <a:spcPct val="0"/>
              </a:spcBef>
            </a:pPr>
            <a:r>
              <a:rPr lang="en-US" sz="5600">
                <a:solidFill>
                  <a:srgbClr val="000000"/>
                </a:solidFill>
                <a:latin typeface="Open Sans Extra Bold"/>
                <a:ea typeface="Open Sans Extra Bold"/>
                <a:cs typeface="Open Sans Extra Bold"/>
                <a:sym typeface="Open Sans Extra Bold"/>
              </a:rPr>
              <a:t>13</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1028700" y="1283153"/>
            <a:ext cx="15830191" cy="7546156"/>
            <a:chOff x="0" y="0"/>
            <a:chExt cx="4432806" cy="2113092"/>
          </a:xfrm>
        </p:grpSpPr>
        <p:sp>
          <p:nvSpPr>
            <p:cNvPr id="3" name="Freeform 3"/>
            <p:cNvSpPr/>
            <p:nvPr/>
          </p:nvSpPr>
          <p:spPr>
            <a:xfrm>
              <a:off x="0" y="0"/>
              <a:ext cx="4432806" cy="2113092"/>
            </a:xfrm>
            <a:custGeom>
              <a:avLst/>
              <a:gdLst/>
              <a:ahLst/>
              <a:cxnLst/>
              <a:rect l="l" t="t" r="r" b="b"/>
              <a:pathLst>
                <a:path w="4432806" h="2113092">
                  <a:moveTo>
                    <a:pt x="0" y="0"/>
                  </a:moveTo>
                  <a:lnTo>
                    <a:pt x="4432806" y="0"/>
                  </a:lnTo>
                  <a:lnTo>
                    <a:pt x="4432806" y="2113092"/>
                  </a:lnTo>
                  <a:lnTo>
                    <a:pt x="0" y="2113092"/>
                  </a:lnTo>
                  <a:close/>
                </a:path>
              </a:pathLst>
            </a:custGeom>
            <a:solidFill>
              <a:srgbClr val="145DA0">
                <a:alpha val="95686"/>
              </a:srgbClr>
            </a:solidFill>
            <a:ln cap="sq">
              <a:noFill/>
              <a:prstDash val="solid"/>
              <a:miter/>
            </a:ln>
          </p:spPr>
        </p:sp>
        <p:sp>
          <p:nvSpPr>
            <p:cNvPr id="4" name="TextBox 4"/>
            <p:cNvSpPr txBox="1"/>
            <p:nvPr/>
          </p:nvSpPr>
          <p:spPr>
            <a:xfrm>
              <a:off x="0" y="-38100"/>
              <a:ext cx="4432806" cy="2151192"/>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5" name="Group 5"/>
          <p:cNvGrpSpPr/>
          <p:nvPr/>
        </p:nvGrpSpPr>
        <p:grpSpPr>
          <a:xfrm>
            <a:off x="1028700" y="8829309"/>
            <a:ext cx="7523780" cy="428991"/>
            <a:chOff x="0" y="0"/>
            <a:chExt cx="2106826" cy="120127"/>
          </a:xfrm>
        </p:grpSpPr>
        <p:sp>
          <p:nvSpPr>
            <p:cNvPr id="6" name="Freeform 6"/>
            <p:cNvSpPr/>
            <p:nvPr/>
          </p:nvSpPr>
          <p:spPr>
            <a:xfrm>
              <a:off x="0" y="0"/>
              <a:ext cx="2106826" cy="120127"/>
            </a:xfrm>
            <a:custGeom>
              <a:avLst/>
              <a:gdLst/>
              <a:ahLst/>
              <a:cxnLst/>
              <a:rect l="l" t="t" r="r" b="b"/>
              <a:pathLst>
                <a:path w="2106826" h="120127">
                  <a:moveTo>
                    <a:pt x="0" y="0"/>
                  </a:moveTo>
                  <a:lnTo>
                    <a:pt x="2106826" y="0"/>
                  </a:lnTo>
                  <a:lnTo>
                    <a:pt x="2106826" y="120127"/>
                  </a:lnTo>
                  <a:lnTo>
                    <a:pt x="0" y="120127"/>
                  </a:lnTo>
                  <a:close/>
                </a:path>
              </a:pathLst>
            </a:custGeom>
            <a:solidFill>
              <a:srgbClr val="145DA0">
                <a:alpha val="48627"/>
              </a:srgbClr>
            </a:solidFill>
            <a:ln cap="sq">
              <a:noFill/>
              <a:prstDash val="solid"/>
              <a:miter/>
            </a:ln>
          </p:spPr>
        </p:sp>
        <p:sp>
          <p:nvSpPr>
            <p:cNvPr id="7" name="TextBox 7"/>
            <p:cNvSpPr txBox="1"/>
            <p:nvPr/>
          </p:nvSpPr>
          <p:spPr>
            <a:xfrm>
              <a:off x="0" y="-38100"/>
              <a:ext cx="2106826" cy="158227"/>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8" name="Group 8"/>
          <p:cNvGrpSpPr/>
          <p:nvPr/>
        </p:nvGrpSpPr>
        <p:grpSpPr>
          <a:xfrm>
            <a:off x="15238003" y="8290589"/>
            <a:ext cx="7523780" cy="7523780"/>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alpha val="95686"/>
              </a:srgbClr>
            </a:solidFill>
            <a:ln cap="sq">
              <a:noFill/>
              <a:prstDash val="solid"/>
              <a:miter/>
            </a:ln>
          </p:spPr>
        </p:sp>
        <p:sp>
          <p:nvSpPr>
            <p:cNvPr id="10" name="TextBox 10"/>
            <p:cNvSpPr txBox="1"/>
            <p:nvPr/>
          </p:nvSpPr>
          <p:spPr>
            <a:xfrm>
              <a:off x="76200" y="38100"/>
              <a:ext cx="660400" cy="698500"/>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11" name="Group 11"/>
          <p:cNvGrpSpPr/>
          <p:nvPr/>
        </p:nvGrpSpPr>
        <p:grpSpPr>
          <a:xfrm>
            <a:off x="-3724222" y="-4507687"/>
            <a:ext cx="5924489" cy="5924489"/>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alpha val="95686"/>
              </a:srgbClr>
            </a:solidFill>
            <a:ln cap="sq">
              <a:noFill/>
              <a:prstDash val="solid"/>
              <a:miter/>
            </a:ln>
          </p:spPr>
        </p:sp>
        <p:sp>
          <p:nvSpPr>
            <p:cNvPr id="13" name="TextBox 13"/>
            <p:cNvSpPr txBox="1"/>
            <p:nvPr/>
          </p:nvSpPr>
          <p:spPr>
            <a:xfrm>
              <a:off x="76200" y="38100"/>
              <a:ext cx="660400" cy="698500"/>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14" name="Freeform 14"/>
          <p:cNvSpPr/>
          <p:nvPr/>
        </p:nvSpPr>
        <p:spPr>
          <a:xfrm>
            <a:off x="6952489" y="3140803"/>
            <a:ext cx="3199981" cy="2551985"/>
          </a:xfrm>
          <a:custGeom>
            <a:avLst/>
            <a:gdLst/>
            <a:ahLst/>
            <a:cxnLst/>
            <a:rect l="l" t="t" r="r" b="b"/>
            <a:pathLst>
              <a:path w="3199981" h="2551985">
                <a:moveTo>
                  <a:pt x="0" y="0"/>
                </a:moveTo>
                <a:lnTo>
                  <a:pt x="3199981" y="0"/>
                </a:lnTo>
                <a:lnTo>
                  <a:pt x="3199981" y="2551985"/>
                </a:lnTo>
                <a:lnTo>
                  <a:pt x="0" y="2551985"/>
                </a:lnTo>
                <a:lnTo>
                  <a:pt x="0" y="0"/>
                </a:lnTo>
                <a:close/>
              </a:path>
            </a:pathLst>
          </a:custGeom>
          <a:blipFill>
            <a:blip r:embed="rId2"/>
            <a:stretch>
              <a:fillRect/>
            </a:stretch>
          </a:blipFill>
        </p:spPr>
      </p:sp>
      <p:sp>
        <p:nvSpPr>
          <p:cNvPr id="15" name="TextBox 15"/>
          <p:cNvSpPr txBox="1"/>
          <p:nvPr/>
        </p:nvSpPr>
        <p:spPr>
          <a:xfrm>
            <a:off x="4052612" y="1676841"/>
            <a:ext cx="11185391" cy="974478"/>
          </a:xfrm>
          <a:prstGeom prst="rect">
            <a:avLst/>
          </a:prstGeom>
        </p:spPr>
        <p:txBody>
          <a:bodyPr lIns="0" tIns="0" rIns="0" bIns="0" rtlCol="0" anchor="t">
            <a:spAutoFit/>
          </a:bodyPr>
          <a:lstStyle/>
          <a:p>
            <a:pPr marL="0" lvl="0" indent="0" algn="l">
              <a:lnSpc>
                <a:spcPts val="7902"/>
              </a:lnSpc>
              <a:spcBef>
                <a:spcPct val="0"/>
              </a:spcBef>
            </a:pPr>
            <a:r>
              <a:rPr lang="en-US" sz="5644">
                <a:solidFill>
                  <a:srgbClr val="FDFDFD"/>
                </a:solidFill>
                <a:latin typeface="Open Sans Extra Bold"/>
                <a:ea typeface="Open Sans Extra Bold"/>
                <a:cs typeface="Open Sans Extra Bold"/>
                <a:sym typeface="Open Sans Extra Bold"/>
              </a:rPr>
              <a:t>CAIN(Chien AI notebook)</a:t>
            </a:r>
          </a:p>
        </p:txBody>
      </p:sp>
      <p:sp>
        <p:nvSpPr>
          <p:cNvPr id="16" name="TextBox 16"/>
          <p:cNvSpPr txBox="1"/>
          <p:nvPr/>
        </p:nvSpPr>
        <p:spPr>
          <a:xfrm>
            <a:off x="3767918" y="5578488"/>
            <a:ext cx="11185391" cy="1978021"/>
          </a:xfrm>
          <a:prstGeom prst="rect">
            <a:avLst/>
          </a:prstGeom>
        </p:spPr>
        <p:txBody>
          <a:bodyPr lIns="0" tIns="0" rIns="0" bIns="0" rtlCol="0" anchor="t">
            <a:spAutoFit/>
          </a:bodyPr>
          <a:lstStyle/>
          <a:p>
            <a:pPr marL="0" lvl="0" indent="0" algn="l">
              <a:lnSpc>
                <a:spcPts val="7902"/>
              </a:lnSpc>
              <a:spcBef>
                <a:spcPct val="0"/>
              </a:spcBef>
            </a:pPr>
            <a:r>
              <a:rPr lang="en-US" sz="5644">
                <a:solidFill>
                  <a:srgbClr val="FDFDFD"/>
                </a:solidFill>
                <a:latin typeface="Open Sans Extra Bold"/>
                <a:ea typeface="Open Sans Extra Bold"/>
                <a:cs typeface="Open Sans Extra Bold"/>
                <a:sym typeface="Open Sans Extra Bold"/>
              </a:rPr>
              <a:t>Connecting Answers &amp; Inspiring New possibilities</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2" name="TextBox 2"/>
          <p:cNvSpPr txBox="1"/>
          <p:nvPr/>
        </p:nvSpPr>
        <p:spPr>
          <a:xfrm>
            <a:off x="5021283" y="3697941"/>
            <a:ext cx="8819592" cy="1771491"/>
          </a:xfrm>
          <a:prstGeom prst="rect">
            <a:avLst/>
          </a:prstGeom>
        </p:spPr>
        <p:txBody>
          <a:bodyPr lIns="0" tIns="0" rIns="0" bIns="0" rtlCol="0" anchor="t">
            <a:spAutoFit/>
          </a:bodyPr>
          <a:lstStyle/>
          <a:p>
            <a:pPr marL="0" lvl="0" indent="0" algn="l">
              <a:lnSpc>
                <a:spcPts val="14510"/>
              </a:lnSpc>
              <a:spcBef>
                <a:spcPct val="0"/>
              </a:spcBef>
            </a:pPr>
            <a:r>
              <a:rPr lang="en-US" sz="10364">
                <a:solidFill>
                  <a:srgbClr val="051D40"/>
                </a:solidFill>
                <a:latin typeface="Open Sans Extra Bold"/>
                <a:ea typeface="Open Sans Extra Bold"/>
                <a:cs typeface="Open Sans Extra Bold"/>
                <a:sym typeface="Open Sans Extra Bold"/>
              </a:rPr>
              <a:t>THANK YOU!</a:t>
            </a:r>
          </a:p>
        </p:txBody>
      </p:sp>
      <p:sp>
        <p:nvSpPr>
          <p:cNvPr id="3" name="Freeform 3"/>
          <p:cNvSpPr/>
          <p:nvPr/>
        </p:nvSpPr>
        <p:spPr>
          <a:xfrm>
            <a:off x="-4925441" y="3609788"/>
            <a:ext cx="9392643" cy="9529477"/>
          </a:xfrm>
          <a:custGeom>
            <a:avLst/>
            <a:gdLst/>
            <a:ahLst/>
            <a:cxnLst/>
            <a:rect l="l" t="t" r="r" b="b"/>
            <a:pathLst>
              <a:path w="9392643" h="9529477">
                <a:moveTo>
                  <a:pt x="0" y="0"/>
                </a:moveTo>
                <a:lnTo>
                  <a:pt x="9392643" y="0"/>
                </a:lnTo>
                <a:lnTo>
                  <a:pt x="9392643" y="9529476"/>
                </a:lnTo>
                <a:lnTo>
                  <a:pt x="0" y="9529476"/>
                </a:lnTo>
                <a:lnTo>
                  <a:pt x="0" y="0"/>
                </a:lnTo>
                <a:close/>
              </a:path>
            </a:pathLst>
          </a:custGeom>
          <a:blipFill>
            <a:blip r:embed="rId2">
              <a:alphaModFix amt="20999"/>
              <a:extLst>
                <a:ext uri="{96DAC541-7B7A-43D3-8B79-37D633B846F1}">
                  <asvg:svgBlip xmlns:asvg="http://schemas.microsoft.com/office/drawing/2016/SVG/main" r:embed="rId3"/>
                </a:ext>
              </a:extLst>
            </a:blip>
            <a:stretch>
              <a:fillRect/>
            </a:stretch>
          </a:blipFill>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grpSp>
        <p:nvGrpSpPr>
          <p:cNvPr id="2" name="Group 2"/>
          <p:cNvGrpSpPr/>
          <p:nvPr/>
        </p:nvGrpSpPr>
        <p:grpSpPr>
          <a:xfrm>
            <a:off x="10086375" y="3489184"/>
            <a:ext cx="6115263" cy="5452691"/>
            <a:chOff x="0" y="0"/>
            <a:chExt cx="1610604" cy="1436100"/>
          </a:xfrm>
        </p:grpSpPr>
        <p:sp>
          <p:nvSpPr>
            <p:cNvPr id="3" name="Freeform 3"/>
            <p:cNvSpPr/>
            <p:nvPr/>
          </p:nvSpPr>
          <p:spPr>
            <a:xfrm>
              <a:off x="0" y="0"/>
              <a:ext cx="1610604" cy="1436100"/>
            </a:xfrm>
            <a:custGeom>
              <a:avLst/>
              <a:gdLst/>
              <a:ahLst/>
              <a:cxnLst/>
              <a:rect l="l" t="t" r="r" b="b"/>
              <a:pathLst>
                <a:path w="1610604" h="1436100">
                  <a:moveTo>
                    <a:pt x="21522" y="0"/>
                  </a:moveTo>
                  <a:lnTo>
                    <a:pt x="1589082" y="0"/>
                  </a:lnTo>
                  <a:cubicBezTo>
                    <a:pt x="1594790" y="0"/>
                    <a:pt x="1600265" y="2267"/>
                    <a:pt x="1604301" y="6304"/>
                  </a:cubicBezTo>
                  <a:cubicBezTo>
                    <a:pt x="1608337" y="10340"/>
                    <a:pt x="1610604" y="15814"/>
                    <a:pt x="1610604" y="21522"/>
                  </a:cubicBezTo>
                  <a:lnTo>
                    <a:pt x="1610604" y="1414578"/>
                  </a:lnTo>
                  <a:cubicBezTo>
                    <a:pt x="1610604" y="1426464"/>
                    <a:pt x="1600969" y="1436100"/>
                    <a:pt x="1589082" y="1436100"/>
                  </a:cubicBezTo>
                  <a:lnTo>
                    <a:pt x="21522" y="1436100"/>
                  </a:lnTo>
                  <a:cubicBezTo>
                    <a:pt x="15814" y="1436100"/>
                    <a:pt x="10340" y="1433832"/>
                    <a:pt x="6304" y="1429796"/>
                  </a:cubicBezTo>
                  <a:cubicBezTo>
                    <a:pt x="2267" y="1425760"/>
                    <a:pt x="0" y="1420286"/>
                    <a:pt x="0" y="1414578"/>
                  </a:cubicBezTo>
                  <a:lnTo>
                    <a:pt x="0" y="21522"/>
                  </a:lnTo>
                  <a:cubicBezTo>
                    <a:pt x="0" y="9636"/>
                    <a:pt x="9636" y="0"/>
                    <a:pt x="21522" y="0"/>
                  </a:cubicBezTo>
                  <a:close/>
                </a:path>
              </a:pathLst>
            </a:custGeom>
            <a:solidFill>
              <a:srgbClr val="FDFDFD"/>
            </a:solidFill>
          </p:spPr>
        </p:sp>
        <p:sp>
          <p:nvSpPr>
            <p:cNvPr id="4" name="TextBox 4"/>
            <p:cNvSpPr txBox="1"/>
            <p:nvPr/>
          </p:nvSpPr>
          <p:spPr>
            <a:xfrm>
              <a:off x="0" y="-38100"/>
              <a:ext cx="1610604" cy="1474200"/>
            </a:xfrm>
            <a:prstGeom prst="rect">
              <a:avLst/>
            </a:prstGeom>
          </p:spPr>
          <p:txBody>
            <a:bodyPr lIns="50800" tIns="50800" rIns="50800" bIns="50800" rtlCol="0" anchor="ctr"/>
            <a:lstStyle/>
            <a:p>
              <a:pPr algn="ctr">
                <a:lnSpc>
                  <a:spcPts val="2659"/>
                </a:lnSpc>
              </a:pPr>
              <a:endParaRPr/>
            </a:p>
          </p:txBody>
        </p:sp>
      </p:grpSp>
      <p:sp>
        <p:nvSpPr>
          <p:cNvPr id="5" name="TextBox 5"/>
          <p:cNvSpPr txBox="1"/>
          <p:nvPr/>
        </p:nvSpPr>
        <p:spPr>
          <a:xfrm>
            <a:off x="9718304" y="1113009"/>
            <a:ext cx="7540996" cy="1151890"/>
          </a:xfrm>
          <a:prstGeom prst="rect">
            <a:avLst/>
          </a:prstGeom>
        </p:spPr>
        <p:txBody>
          <a:bodyPr lIns="0" tIns="0" rIns="0" bIns="0" rtlCol="0" anchor="t">
            <a:spAutoFit/>
          </a:bodyPr>
          <a:lstStyle/>
          <a:p>
            <a:pPr algn="l">
              <a:lnSpc>
                <a:spcPts val="8959"/>
              </a:lnSpc>
            </a:pPr>
            <a:r>
              <a:rPr lang="en-US" sz="6399" spc="-127">
                <a:solidFill>
                  <a:srgbClr val="FDFDFD"/>
                </a:solidFill>
                <a:latin typeface="Poppins"/>
                <a:ea typeface="Poppins"/>
                <a:cs typeface="Poppins"/>
                <a:sym typeface="Poppins"/>
              </a:rPr>
              <a:t>Value Proposition</a:t>
            </a:r>
          </a:p>
        </p:txBody>
      </p:sp>
      <p:grpSp>
        <p:nvGrpSpPr>
          <p:cNvPr id="6" name="Group 6"/>
          <p:cNvGrpSpPr/>
          <p:nvPr/>
        </p:nvGrpSpPr>
        <p:grpSpPr>
          <a:xfrm>
            <a:off x="15573718" y="7940477"/>
            <a:ext cx="4693046" cy="4693046"/>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sp>
        <p:sp>
          <p:nvSpPr>
            <p:cNvPr id="8" name="TextBox 8"/>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9" name="TextBox 9"/>
          <p:cNvSpPr txBox="1"/>
          <p:nvPr/>
        </p:nvSpPr>
        <p:spPr>
          <a:xfrm>
            <a:off x="10367693" y="3616840"/>
            <a:ext cx="5833945" cy="5454068"/>
          </a:xfrm>
          <a:prstGeom prst="rect">
            <a:avLst/>
          </a:prstGeom>
        </p:spPr>
        <p:txBody>
          <a:bodyPr lIns="0" tIns="0" rIns="0" bIns="0" rtlCol="0" anchor="t">
            <a:spAutoFit/>
          </a:bodyPr>
          <a:lstStyle/>
          <a:p>
            <a:pPr algn="l">
              <a:lnSpc>
                <a:spcPts val="3357"/>
              </a:lnSpc>
            </a:pPr>
            <a:r>
              <a:rPr lang="en-US" sz="2397" spc="-47">
                <a:solidFill>
                  <a:srgbClr val="145DA0"/>
                </a:solidFill>
                <a:latin typeface="Poppins"/>
                <a:ea typeface="Poppins"/>
                <a:cs typeface="Poppins"/>
                <a:sym typeface="Poppins"/>
              </a:rPr>
              <a:t>Our one-liner is "Your intelligent assistant for document insights and streamlined workflows."</a:t>
            </a:r>
          </a:p>
          <a:p>
            <a:pPr algn="l">
              <a:lnSpc>
                <a:spcPts val="3357"/>
              </a:lnSpc>
            </a:pPr>
            <a:endParaRPr lang="en-US" sz="2397" spc="-47">
              <a:solidFill>
                <a:srgbClr val="145DA0"/>
              </a:solidFill>
              <a:latin typeface="Poppins"/>
              <a:ea typeface="Poppins"/>
              <a:cs typeface="Poppins"/>
              <a:sym typeface="Poppins"/>
            </a:endParaRPr>
          </a:p>
          <a:p>
            <a:pPr algn="l">
              <a:lnSpc>
                <a:spcPts val="3357"/>
              </a:lnSpc>
            </a:pPr>
            <a:r>
              <a:rPr lang="en-US" sz="2397" spc="-47">
                <a:solidFill>
                  <a:srgbClr val="145DA0"/>
                </a:solidFill>
                <a:latin typeface="Poppins"/>
                <a:ea typeface="Poppins"/>
                <a:cs typeface="Poppins"/>
                <a:sym typeface="Poppins"/>
              </a:rPr>
              <a:t>CAIN is a revolutionary chatbot designed to simplify document management by offering precise summaries, accurate queries, and effortless navigation. It transforms how you interact with and understand your documents, saving time and enhancing productivity.</a:t>
            </a:r>
          </a:p>
          <a:p>
            <a:pPr algn="l">
              <a:lnSpc>
                <a:spcPts val="3357"/>
              </a:lnSpc>
            </a:pPr>
            <a:endParaRPr lang="en-US" sz="2397" spc="-47">
              <a:solidFill>
                <a:srgbClr val="145DA0"/>
              </a:solidFill>
              <a:latin typeface="Poppins"/>
              <a:ea typeface="Poppins"/>
              <a:cs typeface="Poppins"/>
              <a:sym typeface="Poppins"/>
            </a:endParaRPr>
          </a:p>
        </p:txBody>
      </p:sp>
      <p:grpSp>
        <p:nvGrpSpPr>
          <p:cNvPr id="10" name="Group 10"/>
          <p:cNvGrpSpPr/>
          <p:nvPr/>
        </p:nvGrpSpPr>
        <p:grpSpPr>
          <a:xfrm>
            <a:off x="1870920" y="3489184"/>
            <a:ext cx="6115263" cy="5452691"/>
            <a:chOff x="0" y="0"/>
            <a:chExt cx="1610604" cy="1436100"/>
          </a:xfrm>
        </p:grpSpPr>
        <p:sp>
          <p:nvSpPr>
            <p:cNvPr id="11" name="Freeform 11"/>
            <p:cNvSpPr/>
            <p:nvPr/>
          </p:nvSpPr>
          <p:spPr>
            <a:xfrm>
              <a:off x="0" y="0"/>
              <a:ext cx="1610604" cy="1436100"/>
            </a:xfrm>
            <a:custGeom>
              <a:avLst/>
              <a:gdLst/>
              <a:ahLst/>
              <a:cxnLst/>
              <a:rect l="l" t="t" r="r" b="b"/>
              <a:pathLst>
                <a:path w="1610604" h="1436100">
                  <a:moveTo>
                    <a:pt x="21522" y="0"/>
                  </a:moveTo>
                  <a:lnTo>
                    <a:pt x="1589082" y="0"/>
                  </a:lnTo>
                  <a:cubicBezTo>
                    <a:pt x="1594790" y="0"/>
                    <a:pt x="1600265" y="2267"/>
                    <a:pt x="1604301" y="6304"/>
                  </a:cubicBezTo>
                  <a:cubicBezTo>
                    <a:pt x="1608337" y="10340"/>
                    <a:pt x="1610604" y="15814"/>
                    <a:pt x="1610604" y="21522"/>
                  </a:cubicBezTo>
                  <a:lnTo>
                    <a:pt x="1610604" y="1414578"/>
                  </a:lnTo>
                  <a:cubicBezTo>
                    <a:pt x="1610604" y="1426464"/>
                    <a:pt x="1600969" y="1436100"/>
                    <a:pt x="1589082" y="1436100"/>
                  </a:cubicBezTo>
                  <a:lnTo>
                    <a:pt x="21522" y="1436100"/>
                  </a:lnTo>
                  <a:cubicBezTo>
                    <a:pt x="15814" y="1436100"/>
                    <a:pt x="10340" y="1433832"/>
                    <a:pt x="6304" y="1429796"/>
                  </a:cubicBezTo>
                  <a:cubicBezTo>
                    <a:pt x="2267" y="1425760"/>
                    <a:pt x="0" y="1420286"/>
                    <a:pt x="0" y="1414578"/>
                  </a:cubicBezTo>
                  <a:lnTo>
                    <a:pt x="0" y="21522"/>
                  </a:lnTo>
                  <a:cubicBezTo>
                    <a:pt x="0" y="9636"/>
                    <a:pt x="9636" y="0"/>
                    <a:pt x="21522" y="0"/>
                  </a:cubicBezTo>
                  <a:close/>
                </a:path>
              </a:pathLst>
            </a:custGeom>
            <a:solidFill>
              <a:srgbClr val="FDFDFD"/>
            </a:solidFill>
          </p:spPr>
        </p:sp>
        <p:sp>
          <p:nvSpPr>
            <p:cNvPr id="12" name="TextBox 12"/>
            <p:cNvSpPr txBox="1"/>
            <p:nvPr/>
          </p:nvSpPr>
          <p:spPr>
            <a:xfrm>
              <a:off x="0" y="-38100"/>
              <a:ext cx="1610604" cy="1474200"/>
            </a:xfrm>
            <a:prstGeom prst="rect">
              <a:avLst/>
            </a:prstGeom>
          </p:spPr>
          <p:txBody>
            <a:bodyPr lIns="50800" tIns="50800" rIns="50800" bIns="50800" rtlCol="0" anchor="ctr"/>
            <a:lstStyle/>
            <a:p>
              <a:pPr algn="ctr">
                <a:lnSpc>
                  <a:spcPts val="2659"/>
                </a:lnSpc>
              </a:pPr>
              <a:endParaRPr/>
            </a:p>
          </p:txBody>
        </p:sp>
      </p:grpSp>
      <p:sp>
        <p:nvSpPr>
          <p:cNvPr id="13" name="TextBox 13"/>
          <p:cNvSpPr txBox="1"/>
          <p:nvPr/>
        </p:nvSpPr>
        <p:spPr>
          <a:xfrm>
            <a:off x="2092420" y="3798093"/>
            <a:ext cx="5672263" cy="4375838"/>
          </a:xfrm>
          <a:prstGeom prst="rect">
            <a:avLst/>
          </a:prstGeom>
        </p:spPr>
        <p:txBody>
          <a:bodyPr lIns="0" tIns="0" rIns="0" bIns="0" rtlCol="0" anchor="t">
            <a:spAutoFit/>
          </a:bodyPr>
          <a:lstStyle/>
          <a:p>
            <a:pPr algn="l">
              <a:lnSpc>
                <a:spcPts val="4617"/>
              </a:lnSpc>
            </a:pPr>
            <a:r>
              <a:rPr lang="en-US" sz="3297" spc="-65">
                <a:solidFill>
                  <a:srgbClr val="145DA0"/>
                </a:solidFill>
                <a:latin typeface="Poppins"/>
                <a:ea typeface="Poppins"/>
                <a:cs typeface="Poppins"/>
                <a:sym typeface="Poppins"/>
              </a:rPr>
              <a:t>"CAIN" means...</a:t>
            </a:r>
          </a:p>
          <a:p>
            <a:pPr algn="l">
              <a:lnSpc>
                <a:spcPts val="3357"/>
              </a:lnSpc>
            </a:pPr>
            <a:r>
              <a:rPr lang="en-US" sz="2397" spc="-47">
                <a:solidFill>
                  <a:srgbClr val="145DA0"/>
                </a:solidFill>
                <a:latin typeface="Poppins"/>
                <a:ea typeface="Poppins"/>
                <a:cs typeface="Poppins"/>
                <a:sym typeface="Poppins"/>
              </a:rPr>
              <a:t>🔍 Clarifying complexities in your documents</a:t>
            </a:r>
          </a:p>
          <a:p>
            <a:pPr algn="l">
              <a:lnSpc>
                <a:spcPts val="3357"/>
              </a:lnSpc>
            </a:pPr>
            <a:r>
              <a:rPr lang="en-US" sz="2397" spc="-47">
                <a:solidFill>
                  <a:srgbClr val="145DA0"/>
                </a:solidFill>
                <a:latin typeface="Poppins"/>
                <a:ea typeface="Poppins"/>
                <a:cs typeface="Poppins"/>
                <a:sym typeface="Poppins"/>
              </a:rPr>
              <a:t>🤖 Adapting to your questions with smart, relevant responses</a:t>
            </a:r>
          </a:p>
          <a:p>
            <a:pPr algn="l">
              <a:lnSpc>
                <a:spcPts val="3357"/>
              </a:lnSpc>
            </a:pPr>
            <a:r>
              <a:rPr lang="en-US" sz="2397" spc="-47">
                <a:solidFill>
                  <a:srgbClr val="145DA0"/>
                </a:solidFill>
                <a:latin typeface="Poppins"/>
                <a:ea typeface="Poppins"/>
                <a:cs typeface="Poppins"/>
                <a:sym typeface="Poppins"/>
              </a:rPr>
              <a:t>🌐 Interacting seamlessly to meet your needs</a:t>
            </a:r>
          </a:p>
          <a:p>
            <a:pPr algn="l">
              <a:lnSpc>
                <a:spcPts val="3357"/>
              </a:lnSpc>
            </a:pPr>
            <a:r>
              <a:rPr lang="en-US" sz="2397" spc="-47">
                <a:solidFill>
                  <a:srgbClr val="145DA0"/>
                </a:solidFill>
                <a:latin typeface="Poppins"/>
                <a:ea typeface="Poppins"/>
                <a:cs typeface="Poppins"/>
                <a:sym typeface="Poppins"/>
              </a:rPr>
              <a:t>🤝 Navigating you through knowledge effortlessly</a:t>
            </a:r>
          </a:p>
          <a:p>
            <a:pPr algn="l">
              <a:lnSpc>
                <a:spcPts val="3357"/>
              </a:lnSpc>
            </a:pPr>
            <a:endParaRPr lang="en-US" sz="2397" spc="-47">
              <a:solidFill>
                <a:srgbClr val="145DA0"/>
              </a:solidFill>
              <a:latin typeface="Poppins"/>
              <a:ea typeface="Poppins"/>
              <a:cs typeface="Poppins"/>
              <a:sym typeface="Poppins"/>
            </a:endParaRPr>
          </a:p>
        </p:txBody>
      </p:sp>
      <p:sp>
        <p:nvSpPr>
          <p:cNvPr id="14" name="TextBox 14"/>
          <p:cNvSpPr txBox="1"/>
          <p:nvPr/>
        </p:nvSpPr>
        <p:spPr>
          <a:xfrm>
            <a:off x="1870920" y="1113009"/>
            <a:ext cx="5270714" cy="1151890"/>
          </a:xfrm>
          <a:prstGeom prst="rect">
            <a:avLst/>
          </a:prstGeom>
        </p:spPr>
        <p:txBody>
          <a:bodyPr lIns="0" tIns="0" rIns="0" bIns="0" rtlCol="0" anchor="t">
            <a:spAutoFit/>
          </a:bodyPr>
          <a:lstStyle/>
          <a:p>
            <a:pPr algn="l">
              <a:lnSpc>
                <a:spcPts val="8959"/>
              </a:lnSpc>
            </a:pPr>
            <a:r>
              <a:rPr lang="en-US" sz="6399" spc="-127">
                <a:solidFill>
                  <a:srgbClr val="FDFDFD"/>
                </a:solidFill>
                <a:latin typeface="Poppins"/>
                <a:ea typeface="Poppins"/>
                <a:cs typeface="Poppins"/>
                <a:sym typeface="Poppins"/>
              </a:rPr>
              <a:t>Our Name</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14517814" y="-315404"/>
            <a:ext cx="3964281" cy="10917809"/>
            <a:chOff x="0" y="0"/>
            <a:chExt cx="1044090" cy="2875472"/>
          </a:xfrm>
        </p:grpSpPr>
        <p:sp>
          <p:nvSpPr>
            <p:cNvPr id="3" name="Freeform 3"/>
            <p:cNvSpPr/>
            <p:nvPr/>
          </p:nvSpPr>
          <p:spPr>
            <a:xfrm>
              <a:off x="0" y="0"/>
              <a:ext cx="1044090" cy="2875472"/>
            </a:xfrm>
            <a:custGeom>
              <a:avLst/>
              <a:gdLst/>
              <a:ahLst/>
              <a:cxnLst/>
              <a:rect l="l" t="t" r="r" b="b"/>
              <a:pathLst>
                <a:path w="1044090" h="2875472">
                  <a:moveTo>
                    <a:pt x="0" y="0"/>
                  </a:moveTo>
                  <a:lnTo>
                    <a:pt x="1044090" y="0"/>
                  </a:lnTo>
                  <a:lnTo>
                    <a:pt x="1044090" y="2875472"/>
                  </a:lnTo>
                  <a:lnTo>
                    <a:pt x="0" y="2875472"/>
                  </a:lnTo>
                  <a:close/>
                </a:path>
              </a:pathLst>
            </a:custGeom>
            <a:solidFill>
              <a:srgbClr val="145DA0"/>
            </a:solidFill>
            <a:ln cap="sq">
              <a:noFill/>
              <a:prstDash val="solid"/>
              <a:miter/>
            </a:ln>
          </p:spPr>
        </p:sp>
        <p:sp>
          <p:nvSpPr>
            <p:cNvPr id="4" name="TextBox 4"/>
            <p:cNvSpPr txBox="1"/>
            <p:nvPr/>
          </p:nvSpPr>
          <p:spPr>
            <a:xfrm>
              <a:off x="0" y="-38100"/>
              <a:ext cx="1044090" cy="2913572"/>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5" name="TextBox 5"/>
          <p:cNvSpPr txBox="1"/>
          <p:nvPr/>
        </p:nvSpPr>
        <p:spPr>
          <a:xfrm>
            <a:off x="3663160" y="1641132"/>
            <a:ext cx="6760246" cy="1244690"/>
          </a:xfrm>
          <a:prstGeom prst="rect">
            <a:avLst/>
          </a:prstGeom>
        </p:spPr>
        <p:txBody>
          <a:bodyPr lIns="0" tIns="0" rIns="0" bIns="0" rtlCol="0" anchor="t">
            <a:spAutoFit/>
          </a:bodyPr>
          <a:lstStyle/>
          <a:p>
            <a:pPr algn="l">
              <a:lnSpc>
                <a:spcPts val="10248"/>
              </a:lnSpc>
              <a:spcBef>
                <a:spcPct val="0"/>
              </a:spcBef>
            </a:pPr>
            <a:r>
              <a:rPr lang="en-US" sz="7320">
                <a:solidFill>
                  <a:srgbClr val="051D40"/>
                </a:solidFill>
                <a:latin typeface="Open Sans Extra Bold"/>
                <a:ea typeface="Open Sans Extra Bold"/>
                <a:cs typeface="Open Sans Extra Bold"/>
                <a:sym typeface="Open Sans Extra Bold"/>
              </a:rPr>
              <a:t>Overview</a:t>
            </a:r>
          </a:p>
        </p:txBody>
      </p:sp>
      <p:grpSp>
        <p:nvGrpSpPr>
          <p:cNvPr id="6" name="Group 6"/>
          <p:cNvGrpSpPr/>
          <p:nvPr/>
        </p:nvGrpSpPr>
        <p:grpSpPr>
          <a:xfrm>
            <a:off x="-1867766" y="-1614217"/>
            <a:ext cx="3735531" cy="3735531"/>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sp>
        <p:sp>
          <p:nvSpPr>
            <p:cNvPr id="8" name="TextBox 8"/>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9" name="Freeform 9"/>
          <p:cNvSpPr/>
          <p:nvPr/>
        </p:nvSpPr>
        <p:spPr>
          <a:xfrm rot="5400000">
            <a:off x="2912435" y="3472452"/>
            <a:ext cx="510937" cy="453341"/>
          </a:xfrm>
          <a:custGeom>
            <a:avLst/>
            <a:gdLst/>
            <a:ahLst/>
            <a:cxnLst/>
            <a:rect l="l" t="t" r="r" b="b"/>
            <a:pathLst>
              <a:path w="510937" h="453341">
                <a:moveTo>
                  <a:pt x="0" y="0"/>
                </a:moveTo>
                <a:lnTo>
                  <a:pt x="510937" y="0"/>
                </a:lnTo>
                <a:lnTo>
                  <a:pt x="510937" y="453341"/>
                </a:lnTo>
                <a:lnTo>
                  <a:pt x="0" y="45334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0" name="Freeform 10"/>
          <p:cNvSpPr/>
          <p:nvPr/>
        </p:nvSpPr>
        <p:spPr>
          <a:xfrm>
            <a:off x="11796731" y="447246"/>
            <a:ext cx="5972616" cy="9392508"/>
          </a:xfrm>
          <a:custGeom>
            <a:avLst/>
            <a:gdLst/>
            <a:ahLst/>
            <a:cxnLst/>
            <a:rect l="l" t="t" r="r" b="b"/>
            <a:pathLst>
              <a:path w="5972616" h="9392508">
                <a:moveTo>
                  <a:pt x="0" y="0"/>
                </a:moveTo>
                <a:lnTo>
                  <a:pt x="5972616" y="0"/>
                </a:lnTo>
                <a:lnTo>
                  <a:pt x="5972616" y="9392508"/>
                </a:lnTo>
                <a:lnTo>
                  <a:pt x="0" y="9392508"/>
                </a:lnTo>
                <a:lnTo>
                  <a:pt x="0" y="0"/>
                </a:lnTo>
                <a:close/>
              </a:path>
            </a:pathLst>
          </a:custGeom>
          <a:blipFill>
            <a:blip r:embed="rId4"/>
            <a:stretch>
              <a:fillRect l="-2387" r="-2387"/>
            </a:stretch>
          </a:blipFill>
        </p:spPr>
      </p:sp>
      <p:sp>
        <p:nvSpPr>
          <p:cNvPr id="11" name="TextBox 11"/>
          <p:cNvSpPr txBox="1"/>
          <p:nvPr/>
        </p:nvSpPr>
        <p:spPr>
          <a:xfrm>
            <a:off x="3663160" y="3397227"/>
            <a:ext cx="3773019" cy="518066"/>
          </a:xfrm>
          <a:prstGeom prst="rect">
            <a:avLst/>
          </a:prstGeom>
        </p:spPr>
        <p:txBody>
          <a:bodyPr lIns="0" tIns="0" rIns="0" bIns="0" rtlCol="0" anchor="t">
            <a:spAutoFit/>
          </a:bodyPr>
          <a:lstStyle/>
          <a:p>
            <a:pPr algn="l">
              <a:lnSpc>
                <a:spcPts val="3995"/>
              </a:lnSpc>
              <a:spcBef>
                <a:spcPct val="0"/>
              </a:spcBef>
            </a:pPr>
            <a:r>
              <a:rPr lang="en-US" sz="2853" spc="-57">
                <a:solidFill>
                  <a:srgbClr val="051D40"/>
                </a:solidFill>
                <a:latin typeface="Poppins"/>
                <a:ea typeface="Poppins"/>
                <a:cs typeface="Poppins"/>
                <a:sym typeface="Poppins"/>
              </a:rPr>
              <a:t>Introduction</a:t>
            </a:r>
          </a:p>
        </p:txBody>
      </p:sp>
      <p:sp>
        <p:nvSpPr>
          <p:cNvPr id="12" name="TextBox 12"/>
          <p:cNvSpPr txBox="1"/>
          <p:nvPr/>
        </p:nvSpPr>
        <p:spPr>
          <a:xfrm>
            <a:off x="8483149" y="3397227"/>
            <a:ext cx="660851" cy="518066"/>
          </a:xfrm>
          <a:prstGeom prst="rect">
            <a:avLst/>
          </a:prstGeom>
        </p:spPr>
        <p:txBody>
          <a:bodyPr lIns="0" tIns="0" rIns="0" bIns="0" rtlCol="0" anchor="t">
            <a:spAutoFit/>
          </a:bodyPr>
          <a:lstStyle/>
          <a:p>
            <a:pPr algn="r">
              <a:lnSpc>
                <a:spcPts val="3995"/>
              </a:lnSpc>
              <a:spcBef>
                <a:spcPct val="0"/>
              </a:spcBef>
            </a:pPr>
            <a:r>
              <a:rPr lang="en-US" sz="2853" spc="-57">
                <a:solidFill>
                  <a:srgbClr val="051D40"/>
                </a:solidFill>
                <a:latin typeface="Poppins"/>
                <a:ea typeface="Poppins"/>
                <a:cs typeface="Poppins"/>
                <a:sym typeface="Poppins"/>
              </a:rPr>
              <a:t>01</a:t>
            </a:r>
          </a:p>
        </p:txBody>
      </p:sp>
      <p:sp>
        <p:nvSpPr>
          <p:cNvPr id="13" name="Freeform 13"/>
          <p:cNvSpPr/>
          <p:nvPr/>
        </p:nvSpPr>
        <p:spPr>
          <a:xfrm rot="5400000">
            <a:off x="2912435" y="4097959"/>
            <a:ext cx="510937" cy="453341"/>
          </a:xfrm>
          <a:custGeom>
            <a:avLst/>
            <a:gdLst/>
            <a:ahLst/>
            <a:cxnLst/>
            <a:rect l="l" t="t" r="r" b="b"/>
            <a:pathLst>
              <a:path w="510937" h="453341">
                <a:moveTo>
                  <a:pt x="0" y="0"/>
                </a:moveTo>
                <a:lnTo>
                  <a:pt x="510937" y="0"/>
                </a:lnTo>
                <a:lnTo>
                  <a:pt x="510937" y="453341"/>
                </a:lnTo>
                <a:lnTo>
                  <a:pt x="0" y="45334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4" name="TextBox 14"/>
          <p:cNvSpPr txBox="1"/>
          <p:nvPr/>
        </p:nvSpPr>
        <p:spPr>
          <a:xfrm>
            <a:off x="3663160" y="4022734"/>
            <a:ext cx="4143021" cy="518066"/>
          </a:xfrm>
          <a:prstGeom prst="rect">
            <a:avLst/>
          </a:prstGeom>
        </p:spPr>
        <p:txBody>
          <a:bodyPr lIns="0" tIns="0" rIns="0" bIns="0" rtlCol="0" anchor="t">
            <a:spAutoFit/>
          </a:bodyPr>
          <a:lstStyle/>
          <a:p>
            <a:pPr algn="l">
              <a:lnSpc>
                <a:spcPts val="3995"/>
              </a:lnSpc>
              <a:spcBef>
                <a:spcPct val="0"/>
              </a:spcBef>
            </a:pPr>
            <a:r>
              <a:rPr lang="en-US" sz="2853" spc="-57">
                <a:solidFill>
                  <a:srgbClr val="051D40"/>
                </a:solidFill>
                <a:latin typeface="Poppins"/>
                <a:ea typeface="Poppins"/>
                <a:cs typeface="Poppins"/>
                <a:sym typeface="Poppins"/>
              </a:rPr>
              <a:t>Problems</a:t>
            </a:r>
          </a:p>
        </p:txBody>
      </p:sp>
      <p:sp>
        <p:nvSpPr>
          <p:cNvPr id="15" name="TextBox 15"/>
          <p:cNvSpPr txBox="1"/>
          <p:nvPr/>
        </p:nvSpPr>
        <p:spPr>
          <a:xfrm>
            <a:off x="8483149" y="4022734"/>
            <a:ext cx="660851" cy="518066"/>
          </a:xfrm>
          <a:prstGeom prst="rect">
            <a:avLst/>
          </a:prstGeom>
        </p:spPr>
        <p:txBody>
          <a:bodyPr lIns="0" tIns="0" rIns="0" bIns="0" rtlCol="0" anchor="t">
            <a:spAutoFit/>
          </a:bodyPr>
          <a:lstStyle/>
          <a:p>
            <a:pPr algn="r">
              <a:lnSpc>
                <a:spcPts val="3995"/>
              </a:lnSpc>
              <a:spcBef>
                <a:spcPct val="0"/>
              </a:spcBef>
            </a:pPr>
            <a:r>
              <a:rPr lang="en-US" sz="2853" spc="-57">
                <a:solidFill>
                  <a:srgbClr val="051D40"/>
                </a:solidFill>
                <a:latin typeface="Poppins"/>
                <a:ea typeface="Poppins"/>
                <a:cs typeface="Poppins"/>
                <a:sym typeface="Poppins"/>
              </a:rPr>
              <a:t>02</a:t>
            </a:r>
          </a:p>
        </p:txBody>
      </p:sp>
      <p:sp>
        <p:nvSpPr>
          <p:cNvPr id="16" name="Freeform 16"/>
          <p:cNvSpPr/>
          <p:nvPr/>
        </p:nvSpPr>
        <p:spPr>
          <a:xfrm rot="5400000">
            <a:off x="2912435" y="4723196"/>
            <a:ext cx="510937" cy="453341"/>
          </a:xfrm>
          <a:custGeom>
            <a:avLst/>
            <a:gdLst/>
            <a:ahLst/>
            <a:cxnLst/>
            <a:rect l="l" t="t" r="r" b="b"/>
            <a:pathLst>
              <a:path w="510937" h="453341">
                <a:moveTo>
                  <a:pt x="0" y="0"/>
                </a:moveTo>
                <a:lnTo>
                  <a:pt x="510937" y="0"/>
                </a:lnTo>
                <a:lnTo>
                  <a:pt x="510937" y="453341"/>
                </a:lnTo>
                <a:lnTo>
                  <a:pt x="0" y="45334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7" name="TextBox 17"/>
          <p:cNvSpPr txBox="1"/>
          <p:nvPr/>
        </p:nvSpPr>
        <p:spPr>
          <a:xfrm>
            <a:off x="3663160" y="4647971"/>
            <a:ext cx="4652520" cy="518066"/>
          </a:xfrm>
          <a:prstGeom prst="rect">
            <a:avLst/>
          </a:prstGeom>
        </p:spPr>
        <p:txBody>
          <a:bodyPr lIns="0" tIns="0" rIns="0" bIns="0" rtlCol="0" anchor="t">
            <a:spAutoFit/>
          </a:bodyPr>
          <a:lstStyle/>
          <a:p>
            <a:pPr algn="l">
              <a:lnSpc>
                <a:spcPts val="3995"/>
              </a:lnSpc>
              <a:spcBef>
                <a:spcPct val="0"/>
              </a:spcBef>
            </a:pPr>
            <a:r>
              <a:rPr lang="en-US" sz="2853" spc="-57">
                <a:solidFill>
                  <a:srgbClr val="051D40"/>
                </a:solidFill>
                <a:latin typeface="Poppins"/>
                <a:ea typeface="Poppins"/>
                <a:cs typeface="Poppins"/>
                <a:sym typeface="Poppins"/>
              </a:rPr>
              <a:t>Research Market</a:t>
            </a:r>
          </a:p>
        </p:txBody>
      </p:sp>
      <p:sp>
        <p:nvSpPr>
          <p:cNvPr id="18" name="TextBox 18"/>
          <p:cNvSpPr txBox="1"/>
          <p:nvPr/>
        </p:nvSpPr>
        <p:spPr>
          <a:xfrm>
            <a:off x="8483149" y="4647971"/>
            <a:ext cx="660851" cy="518066"/>
          </a:xfrm>
          <a:prstGeom prst="rect">
            <a:avLst/>
          </a:prstGeom>
        </p:spPr>
        <p:txBody>
          <a:bodyPr lIns="0" tIns="0" rIns="0" bIns="0" rtlCol="0" anchor="t">
            <a:spAutoFit/>
          </a:bodyPr>
          <a:lstStyle/>
          <a:p>
            <a:pPr algn="r">
              <a:lnSpc>
                <a:spcPts val="3995"/>
              </a:lnSpc>
              <a:spcBef>
                <a:spcPct val="0"/>
              </a:spcBef>
            </a:pPr>
            <a:r>
              <a:rPr lang="en-US" sz="2853" spc="-57">
                <a:solidFill>
                  <a:srgbClr val="051D40"/>
                </a:solidFill>
                <a:latin typeface="Poppins"/>
                <a:ea typeface="Poppins"/>
                <a:cs typeface="Poppins"/>
                <a:sym typeface="Poppins"/>
              </a:rPr>
              <a:t>03</a:t>
            </a:r>
          </a:p>
        </p:txBody>
      </p:sp>
      <p:sp>
        <p:nvSpPr>
          <p:cNvPr id="19" name="Freeform 19"/>
          <p:cNvSpPr/>
          <p:nvPr/>
        </p:nvSpPr>
        <p:spPr>
          <a:xfrm rot="5400000">
            <a:off x="2912435" y="5348703"/>
            <a:ext cx="510937" cy="453341"/>
          </a:xfrm>
          <a:custGeom>
            <a:avLst/>
            <a:gdLst/>
            <a:ahLst/>
            <a:cxnLst/>
            <a:rect l="l" t="t" r="r" b="b"/>
            <a:pathLst>
              <a:path w="510937" h="453341">
                <a:moveTo>
                  <a:pt x="0" y="0"/>
                </a:moveTo>
                <a:lnTo>
                  <a:pt x="510937" y="0"/>
                </a:lnTo>
                <a:lnTo>
                  <a:pt x="510937" y="453340"/>
                </a:lnTo>
                <a:lnTo>
                  <a:pt x="0" y="45334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0" name="TextBox 20"/>
          <p:cNvSpPr txBox="1"/>
          <p:nvPr/>
        </p:nvSpPr>
        <p:spPr>
          <a:xfrm>
            <a:off x="3663160" y="5273478"/>
            <a:ext cx="4397771" cy="518066"/>
          </a:xfrm>
          <a:prstGeom prst="rect">
            <a:avLst/>
          </a:prstGeom>
        </p:spPr>
        <p:txBody>
          <a:bodyPr lIns="0" tIns="0" rIns="0" bIns="0" rtlCol="0" anchor="t">
            <a:spAutoFit/>
          </a:bodyPr>
          <a:lstStyle/>
          <a:p>
            <a:pPr algn="l">
              <a:lnSpc>
                <a:spcPts val="3995"/>
              </a:lnSpc>
              <a:spcBef>
                <a:spcPct val="0"/>
              </a:spcBef>
            </a:pPr>
            <a:r>
              <a:rPr lang="en-US" sz="2853" spc="-57">
                <a:solidFill>
                  <a:srgbClr val="051D40"/>
                </a:solidFill>
                <a:latin typeface="Poppins"/>
                <a:ea typeface="Poppins"/>
                <a:cs typeface="Poppins"/>
                <a:sym typeface="Poppins"/>
              </a:rPr>
              <a:t>Ethical Considerations</a:t>
            </a:r>
          </a:p>
        </p:txBody>
      </p:sp>
      <p:sp>
        <p:nvSpPr>
          <p:cNvPr id="21" name="TextBox 21"/>
          <p:cNvSpPr txBox="1"/>
          <p:nvPr/>
        </p:nvSpPr>
        <p:spPr>
          <a:xfrm>
            <a:off x="8483149" y="5273478"/>
            <a:ext cx="660851" cy="518066"/>
          </a:xfrm>
          <a:prstGeom prst="rect">
            <a:avLst/>
          </a:prstGeom>
        </p:spPr>
        <p:txBody>
          <a:bodyPr lIns="0" tIns="0" rIns="0" bIns="0" rtlCol="0" anchor="t">
            <a:spAutoFit/>
          </a:bodyPr>
          <a:lstStyle/>
          <a:p>
            <a:pPr algn="r">
              <a:lnSpc>
                <a:spcPts val="3995"/>
              </a:lnSpc>
              <a:spcBef>
                <a:spcPct val="0"/>
              </a:spcBef>
            </a:pPr>
            <a:r>
              <a:rPr lang="en-US" sz="2853" spc="-57">
                <a:solidFill>
                  <a:srgbClr val="051D40"/>
                </a:solidFill>
                <a:latin typeface="Poppins"/>
                <a:ea typeface="Poppins"/>
                <a:cs typeface="Poppins"/>
                <a:sym typeface="Poppins"/>
              </a:rPr>
              <a:t>04</a:t>
            </a:r>
          </a:p>
        </p:txBody>
      </p:sp>
      <p:sp>
        <p:nvSpPr>
          <p:cNvPr id="22" name="Freeform 22"/>
          <p:cNvSpPr/>
          <p:nvPr/>
        </p:nvSpPr>
        <p:spPr>
          <a:xfrm rot="5400000">
            <a:off x="2912435" y="5973940"/>
            <a:ext cx="510937" cy="453341"/>
          </a:xfrm>
          <a:custGeom>
            <a:avLst/>
            <a:gdLst/>
            <a:ahLst/>
            <a:cxnLst/>
            <a:rect l="l" t="t" r="r" b="b"/>
            <a:pathLst>
              <a:path w="510937" h="453341">
                <a:moveTo>
                  <a:pt x="0" y="0"/>
                </a:moveTo>
                <a:lnTo>
                  <a:pt x="510937" y="0"/>
                </a:lnTo>
                <a:lnTo>
                  <a:pt x="510937" y="453341"/>
                </a:lnTo>
                <a:lnTo>
                  <a:pt x="0" y="45334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3" name="TextBox 23"/>
          <p:cNvSpPr txBox="1"/>
          <p:nvPr/>
        </p:nvSpPr>
        <p:spPr>
          <a:xfrm>
            <a:off x="3663160" y="5898715"/>
            <a:ext cx="4819989" cy="518066"/>
          </a:xfrm>
          <a:prstGeom prst="rect">
            <a:avLst/>
          </a:prstGeom>
        </p:spPr>
        <p:txBody>
          <a:bodyPr lIns="0" tIns="0" rIns="0" bIns="0" rtlCol="0" anchor="t">
            <a:spAutoFit/>
          </a:bodyPr>
          <a:lstStyle/>
          <a:p>
            <a:pPr algn="l">
              <a:lnSpc>
                <a:spcPts val="3995"/>
              </a:lnSpc>
              <a:spcBef>
                <a:spcPct val="0"/>
              </a:spcBef>
            </a:pPr>
            <a:r>
              <a:rPr lang="en-US" sz="2853" spc="-57">
                <a:solidFill>
                  <a:srgbClr val="051D40"/>
                </a:solidFill>
                <a:latin typeface="Poppins"/>
                <a:ea typeface="Poppins"/>
                <a:cs typeface="Poppins"/>
                <a:sym typeface="Poppins"/>
              </a:rPr>
              <a:t>Forgotten and Backstabber</a:t>
            </a:r>
          </a:p>
        </p:txBody>
      </p:sp>
      <p:sp>
        <p:nvSpPr>
          <p:cNvPr id="24" name="TextBox 24"/>
          <p:cNvSpPr txBox="1"/>
          <p:nvPr/>
        </p:nvSpPr>
        <p:spPr>
          <a:xfrm>
            <a:off x="8483149" y="5898715"/>
            <a:ext cx="660851" cy="518066"/>
          </a:xfrm>
          <a:prstGeom prst="rect">
            <a:avLst/>
          </a:prstGeom>
        </p:spPr>
        <p:txBody>
          <a:bodyPr lIns="0" tIns="0" rIns="0" bIns="0" rtlCol="0" anchor="t">
            <a:spAutoFit/>
          </a:bodyPr>
          <a:lstStyle/>
          <a:p>
            <a:pPr algn="r">
              <a:lnSpc>
                <a:spcPts val="3995"/>
              </a:lnSpc>
              <a:spcBef>
                <a:spcPct val="0"/>
              </a:spcBef>
            </a:pPr>
            <a:r>
              <a:rPr lang="en-US" sz="2853" spc="-57">
                <a:solidFill>
                  <a:srgbClr val="051D40"/>
                </a:solidFill>
                <a:latin typeface="Poppins"/>
                <a:ea typeface="Poppins"/>
                <a:cs typeface="Poppins"/>
                <a:sym typeface="Poppins"/>
              </a:rPr>
              <a:t>05</a:t>
            </a:r>
          </a:p>
        </p:txBody>
      </p:sp>
      <p:sp>
        <p:nvSpPr>
          <p:cNvPr id="25" name="Freeform 25"/>
          <p:cNvSpPr/>
          <p:nvPr/>
        </p:nvSpPr>
        <p:spPr>
          <a:xfrm rot="5400000">
            <a:off x="2912435" y="6599447"/>
            <a:ext cx="510937" cy="453341"/>
          </a:xfrm>
          <a:custGeom>
            <a:avLst/>
            <a:gdLst/>
            <a:ahLst/>
            <a:cxnLst/>
            <a:rect l="l" t="t" r="r" b="b"/>
            <a:pathLst>
              <a:path w="510937" h="453341">
                <a:moveTo>
                  <a:pt x="0" y="0"/>
                </a:moveTo>
                <a:lnTo>
                  <a:pt x="510937" y="0"/>
                </a:lnTo>
                <a:lnTo>
                  <a:pt x="510937" y="453340"/>
                </a:lnTo>
                <a:lnTo>
                  <a:pt x="0" y="45334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6" name="TextBox 26"/>
          <p:cNvSpPr txBox="1"/>
          <p:nvPr/>
        </p:nvSpPr>
        <p:spPr>
          <a:xfrm>
            <a:off x="3663160" y="6524221"/>
            <a:ext cx="4397771" cy="518066"/>
          </a:xfrm>
          <a:prstGeom prst="rect">
            <a:avLst/>
          </a:prstGeom>
        </p:spPr>
        <p:txBody>
          <a:bodyPr lIns="0" tIns="0" rIns="0" bIns="0" rtlCol="0" anchor="t">
            <a:spAutoFit/>
          </a:bodyPr>
          <a:lstStyle/>
          <a:p>
            <a:pPr algn="l">
              <a:lnSpc>
                <a:spcPts val="3995"/>
              </a:lnSpc>
              <a:spcBef>
                <a:spcPct val="0"/>
              </a:spcBef>
            </a:pPr>
            <a:r>
              <a:rPr lang="en-US" sz="2853" spc="-57">
                <a:solidFill>
                  <a:srgbClr val="051D40"/>
                </a:solidFill>
                <a:latin typeface="Poppins"/>
                <a:ea typeface="Poppins"/>
                <a:cs typeface="Poppins"/>
                <a:sym typeface="Poppins"/>
              </a:rPr>
              <a:t>Tasks</a:t>
            </a:r>
          </a:p>
        </p:txBody>
      </p:sp>
      <p:sp>
        <p:nvSpPr>
          <p:cNvPr id="27" name="TextBox 27"/>
          <p:cNvSpPr txBox="1"/>
          <p:nvPr/>
        </p:nvSpPr>
        <p:spPr>
          <a:xfrm>
            <a:off x="8483149" y="6524221"/>
            <a:ext cx="660851" cy="518066"/>
          </a:xfrm>
          <a:prstGeom prst="rect">
            <a:avLst/>
          </a:prstGeom>
        </p:spPr>
        <p:txBody>
          <a:bodyPr lIns="0" tIns="0" rIns="0" bIns="0" rtlCol="0" anchor="t">
            <a:spAutoFit/>
          </a:bodyPr>
          <a:lstStyle/>
          <a:p>
            <a:pPr algn="r">
              <a:lnSpc>
                <a:spcPts val="3995"/>
              </a:lnSpc>
              <a:spcBef>
                <a:spcPct val="0"/>
              </a:spcBef>
            </a:pPr>
            <a:r>
              <a:rPr lang="en-US" sz="2853" spc="-57">
                <a:solidFill>
                  <a:srgbClr val="051D40"/>
                </a:solidFill>
                <a:latin typeface="Poppins"/>
                <a:ea typeface="Poppins"/>
                <a:cs typeface="Poppins"/>
                <a:sym typeface="Poppins"/>
              </a:rPr>
              <a:t>06</a:t>
            </a:r>
          </a:p>
        </p:txBody>
      </p:sp>
      <p:sp>
        <p:nvSpPr>
          <p:cNvPr id="28" name="Freeform 28"/>
          <p:cNvSpPr/>
          <p:nvPr/>
        </p:nvSpPr>
        <p:spPr>
          <a:xfrm rot="5400000">
            <a:off x="2912435" y="7263982"/>
            <a:ext cx="510937" cy="453341"/>
          </a:xfrm>
          <a:custGeom>
            <a:avLst/>
            <a:gdLst/>
            <a:ahLst/>
            <a:cxnLst/>
            <a:rect l="l" t="t" r="r" b="b"/>
            <a:pathLst>
              <a:path w="510937" h="453341">
                <a:moveTo>
                  <a:pt x="0" y="0"/>
                </a:moveTo>
                <a:lnTo>
                  <a:pt x="510937" y="0"/>
                </a:lnTo>
                <a:lnTo>
                  <a:pt x="510937" y="453340"/>
                </a:lnTo>
                <a:lnTo>
                  <a:pt x="0" y="45334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9" name="TextBox 29"/>
          <p:cNvSpPr txBox="1"/>
          <p:nvPr/>
        </p:nvSpPr>
        <p:spPr>
          <a:xfrm>
            <a:off x="3686779" y="7188756"/>
            <a:ext cx="4397771" cy="518066"/>
          </a:xfrm>
          <a:prstGeom prst="rect">
            <a:avLst/>
          </a:prstGeom>
        </p:spPr>
        <p:txBody>
          <a:bodyPr lIns="0" tIns="0" rIns="0" bIns="0" rtlCol="0" anchor="t">
            <a:spAutoFit/>
          </a:bodyPr>
          <a:lstStyle/>
          <a:p>
            <a:pPr algn="l">
              <a:lnSpc>
                <a:spcPts val="3995"/>
              </a:lnSpc>
              <a:spcBef>
                <a:spcPct val="0"/>
              </a:spcBef>
            </a:pPr>
            <a:r>
              <a:rPr lang="en-US" sz="2853" spc="-57">
                <a:solidFill>
                  <a:srgbClr val="051D40"/>
                </a:solidFill>
                <a:latin typeface="Poppins"/>
                <a:ea typeface="Poppins"/>
                <a:cs typeface="Poppins"/>
                <a:sym typeface="Poppins"/>
              </a:rPr>
              <a:t>Storyboards</a:t>
            </a:r>
          </a:p>
        </p:txBody>
      </p:sp>
      <p:sp>
        <p:nvSpPr>
          <p:cNvPr id="30" name="TextBox 30"/>
          <p:cNvSpPr txBox="1"/>
          <p:nvPr/>
        </p:nvSpPr>
        <p:spPr>
          <a:xfrm>
            <a:off x="8483149" y="7188756"/>
            <a:ext cx="660851" cy="518066"/>
          </a:xfrm>
          <a:prstGeom prst="rect">
            <a:avLst/>
          </a:prstGeom>
        </p:spPr>
        <p:txBody>
          <a:bodyPr lIns="0" tIns="0" rIns="0" bIns="0" rtlCol="0" anchor="t">
            <a:spAutoFit/>
          </a:bodyPr>
          <a:lstStyle/>
          <a:p>
            <a:pPr algn="r">
              <a:lnSpc>
                <a:spcPts val="3995"/>
              </a:lnSpc>
              <a:spcBef>
                <a:spcPct val="0"/>
              </a:spcBef>
            </a:pPr>
            <a:r>
              <a:rPr lang="en-US" sz="2853" spc="-57">
                <a:solidFill>
                  <a:srgbClr val="051D40"/>
                </a:solidFill>
                <a:latin typeface="Poppins"/>
                <a:ea typeface="Poppins"/>
                <a:cs typeface="Poppins"/>
                <a:sym typeface="Poppins"/>
              </a:rPr>
              <a:t>07</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5143500"/>
          </a:xfrm>
          <a:custGeom>
            <a:avLst/>
            <a:gdLst/>
            <a:ahLst/>
            <a:cxnLst/>
            <a:rect l="l" t="t" r="r" b="b"/>
            <a:pathLst>
              <a:path w="18288000" h="5143500">
                <a:moveTo>
                  <a:pt x="0" y="0"/>
                </a:moveTo>
                <a:lnTo>
                  <a:pt x="18288000" y="0"/>
                </a:lnTo>
                <a:lnTo>
                  <a:pt x="18288000" y="5143500"/>
                </a:lnTo>
                <a:lnTo>
                  <a:pt x="0" y="5143500"/>
                </a:lnTo>
                <a:lnTo>
                  <a:pt x="0" y="0"/>
                </a:lnTo>
                <a:close/>
              </a:path>
            </a:pathLst>
          </a:custGeom>
          <a:blipFill>
            <a:blip r:embed="rId2"/>
            <a:stretch>
              <a:fillRect t="-72406" b="-64482"/>
            </a:stretch>
          </a:blipFill>
        </p:spPr>
      </p:sp>
      <p:grpSp>
        <p:nvGrpSpPr>
          <p:cNvPr id="3" name="Group 3"/>
          <p:cNvGrpSpPr/>
          <p:nvPr/>
        </p:nvGrpSpPr>
        <p:grpSpPr>
          <a:xfrm>
            <a:off x="-188217" y="9258300"/>
            <a:ext cx="18476217" cy="1028700"/>
            <a:chOff x="0" y="0"/>
            <a:chExt cx="4866164" cy="270933"/>
          </a:xfrm>
        </p:grpSpPr>
        <p:sp>
          <p:nvSpPr>
            <p:cNvPr id="4" name="Freeform 4"/>
            <p:cNvSpPr/>
            <p:nvPr/>
          </p:nvSpPr>
          <p:spPr>
            <a:xfrm>
              <a:off x="0" y="0"/>
              <a:ext cx="4866164" cy="270933"/>
            </a:xfrm>
            <a:custGeom>
              <a:avLst/>
              <a:gdLst/>
              <a:ahLst/>
              <a:cxnLst/>
              <a:rect l="l" t="t" r="r" b="b"/>
              <a:pathLst>
                <a:path w="4866164" h="270933">
                  <a:moveTo>
                    <a:pt x="0" y="0"/>
                  </a:moveTo>
                  <a:lnTo>
                    <a:pt x="4866164" y="0"/>
                  </a:lnTo>
                  <a:lnTo>
                    <a:pt x="4866164" y="270933"/>
                  </a:lnTo>
                  <a:lnTo>
                    <a:pt x="0" y="270933"/>
                  </a:lnTo>
                  <a:close/>
                </a:path>
              </a:pathLst>
            </a:custGeom>
            <a:solidFill>
              <a:srgbClr val="5B98BA"/>
            </a:solidFill>
            <a:ln cap="sq">
              <a:noFill/>
              <a:prstDash val="solid"/>
              <a:miter/>
            </a:ln>
          </p:spPr>
        </p:sp>
        <p:sp>
          <p:nvSpPr>
            <p:cNvPr id="5" name="TextBox 5"/>
            <p:cNvSpPr txBox="1"/>
            <p:nvPr/>
          </p:nvSpPr>
          <p:spPr>
            <a:xfrm>
              <a:off x="0" y="-38100"/>
              <a:ext cx="4866164" cy="309033"/>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6" name="Group 6"/>
          <p:cNvGrpSpPr/>
          <p:nvPr/>
        </p:nvGrpSpPr>
        <p:grpSpPr>
          <a:xfrm>
            <a:off x="3367558" y="2590556"/>
            <a:ext cx="11552885" cy="4001030"/>
            <a:chOff x="0" y="0"/>
            <a:chExt cx="3042735" cy="1053769"/>
          </a:xfrm>
        </p:grpSpPr>
        <p:sp>
          <p:nvSpPr>
            <p:cNvPr id="7" name="Freeform 7"/>
            <p:cNvSpPr/>
            <p:nvPr/>
          </p:nvSpPr>
          <p:spPr>
            <a:xfrm>
              <a:off x="0" y="0"/>
              <a:ext cx="3042735" cy="1053769"/>
            </a:xfrm>
            <a:custGeom>
              <a:avLst/>
              <a:gdLst/>
              <a:ahLst/>
              <a:cxnLst/>
              <a:rect l="l" t="t" r="r" b="b"/>
              <a:pathLst>
                <a:path w="3042735" h="1053769">
                  <a:moveTo>
                    <a:pt x="0" y="0"/>
                  </a:moveTo>
                  <a:lnTo>
                    <a:pt x="3042735" y="0"/>
                  </a:lnTo>
                  <a:lnTo>
                    <a:pt x="3042735" y="1053769"/>
                  </a:lnTo>
                  <a:lnTo>
                    <a:pt x="0" y="1053769"/>
                  </a:lnTo>
                  <a:close/>
                </a:path>
              </a:pathLst>
            </a:custGeom>
            <a:solidFill>
              <a:srgbClr val="145DA0"/>
            </a:solidFill>
            <a:ln cap="sq">
              <a:noFill/>
              <a:prstDash val="solid"/>
              <a:miter/>
            </a:ln>
          </p:spPr>
        </p:sp>
        <p:sp>
          <p:nvSpPr>
            <p:cNvPr id="8" name="TextBox 8"/>
            <p:cNvSpPr txBox="1"/>
            <p:nvPr/>
          </p:nvSpPr>
          <p:spPr>
            <a:xfrm>
              <a:off x="0" y="-38100"/>
              <a:ext cx="3042735" cy="1091869"/>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9" name="TextBox 9"/>
          <p:cNvSpPr txBox="1"/>
          <p:nvPr/>
        </p:nvSpPr>
        <p:spPr>
          <a:xfrm>
            <a:off x="6269838" y="2903493"/>
            <a:ext cx="5748323" cy="992039"/>
          </a:xfrm>
          <a:prstGeom prst="rect">
            <a:avLst/>
          </a:prstGeom>
        </p:spPr>
        <p:txBody>
          <a:bodyPr lIns="0" tIns="0" rIns="0" bIns="0" rtlCol="0" anchor="t">
            <a:spAutoFit/>
          </a:bodyPr>
          <a:lstStyle/>
          <a:p>
            <a:pPr marL="0" lvl="0" indent="0" algn="ctr">
              <a:lnSpc>
                <a:spcPts val="8195"/>
              </a:lnSpc>
              <a:spcBef>
                <a:spcPct val="0"/>
              </a:spcBef>
            </a:pPr>
            <a:r>
              <a:rPr lang="en-US" sz="5854">
                <a:solidFill>
                  <a:srgbClr val="FDFDFD"/>
                </a:solidFill>
                <a:latin typeface="Open Sans Extra Bold"/>
                <a:ea typeface="Open Sans Extra Bold"/>
                <a:cs typeface="Open Sans Extra Bold"/>
                <a:sym typeface="Open Sans Extra Bold"/>
              </a:rPr>
              <a:t>Introduction</a:t>
            </a:r>
          </a:p>
        </p:txBody>
      </p:sp>
      <p:sp>
        <p:nvSpPr>
          <p:cNvPr id="10" name="TextBox 10"/>
          <p:cNvSpPr txBox="1"/>
          <p:nvPr/>
        </p:nvSpPr>
        <p:spPr>
          <a:xfrm>
            <a:off x="3896755" y="4487192"/>
            <a:ext cx="10494490" cy="1245941"/>
          </a:xfrm>
          <a:prstGeom prst="rect">
            <a:avLst/>
          </a:prstGeom>
        </p:spPr>
        <p:txBody>
          <a:bodyPr lIns="0" tIns="0" rIns="0" bIns="0" rtlCol="0" anchor="t">
            <a:spAutoFit/>
          </a:bodyPr>
          <a:lstStyle/>
          <a:p>
            <a:pPr algn="ctr">
              <a:lnSpc>
                <a:spcPts val="3288"/>
              </a:lnSpc>
              <a:spcBef>
                <a:spcPct val="0"/>
              </a:spcBef>
            </a:pPr>
            <a:r>
              <a:rPr lang="en-US" sz="2348" spc="-46">
                <a:solidFill>
                  <a:srgbClr val="FDFDFD"/>
                </a:solidFill>
                <a:latin typeface="Poppins"/>
                <a:ea typeface="Poppins"/>
                <a:cs typeface="Poppins"/>
                <a:sym typeface="Poppins"/>
              </a:rPr>
              <a:t>CAIN is an AI-powered notebook assistant that helps you interact with documents, automate tasks, and improve your workflow through conversation.</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13266830" y="0"/>
            <a:ext cx="5021170" cy="10287000"/>
            <a:chOff x="0" y="0"/>
            <a:chExt cx="1322448" cy="2709333"/>
          </a:xfrm>
        </p:grpSpPr>
        <p:sp>
          <p:nvSpPr>
            <p:cNvPr id="3" name="Freeform 3"/>
            <p:cNvSpPr/>
            <p:nvPr/>
          </p:nvSpPr>
          <p:spPr>
            <a:xfrm>
              <a:off x="0" y="0"/>
              <a:ext cx="1322448" cy="2709333"/>
            </a:xfrm>
            <a:custGeom>
              <a:avLst/>
              <a:gdLst/>
              <a:ahLst/>
              <a:cxnLst/>
              <a:rect l="l" t="t" r="r" b="b"/>
              <a:pathLst>
                <a:path w="1322448" h="2709333">
                  <a:moveTo>
                    <a:pt x="0" y="0"/>
                  </a:moveTo>
                  <a:lnTo>
                    <a:pt x="1322448" y="0"/>
                  </a:lnTo>
                  <a:lnTo>
                    <a:pt x="1322448" y="2709333"/>
                  </a:lnTo>
                  <a:lnTo>
                    <a:pt x="0" y="2709333"/>
                  </a:lnTo>
                  <a:close/>
                </a:path>
              </a:pathLst>
            </a:custGeom>
            <a:solidFill>
              <a:srgbClr val="051D40"/>
            </a:solidFill>
          </p:spPr>
        </p:sp>
        <p:sp>
          <p:nvSpPr>
            <p:cNvPr id="4" name="TextBox 4"/>
            <p:cNvSpPr txBox="1"/>
            <p:nvPr/>
          </p:nvSpPr>
          <p:spPr>
            <a:xfrm>
              <a:off x="0" y="-38100"/>
              <a:ext cx="1322448" cy="2747433"/>
            </a:xfrm>
            <a:prstGeom prst="rect">
              <a:avLst/>
            </a:prstGeom>
          </p:spPr>
          <p:txBody>
            <a:bodyPr lIns="50800" tIns="50800" rIns="50800" bIns="50800" rtlCol="0" anchor="ctr"/>
            <a:lstStyle/>
            <a:p>
              <a:pPr algn="ctr">
                <a:lnSpc>
                  <a:spcPts val="2659"/>
                </a:lnSpc>
              </a:pPr>
              <a:endParaRPr/>
            </a:p>
          </p:txBody>
        </p:sp>
      </p:grpSp>
      <p:sp>
        <p:nvSpPr>
          <p:cNvPr id="5" name="TextBox 5"/>
          <p:cNvSpPr txBox="1"/>
          <p:nvPr/>
        </p:nvSpPr>
        <p:spPr>
          <a:xfrm>
            <a:off x="1609132" y="1222804"/>
            <a:ext cx="7922504" cy="771523"/>
          </a:xfrm>
          <a:prstGeom prst="rect">
            <a:avLst/>
          </a:prstGeom>
        </p:spPr>
        <p:txBody>
          <a:bodyPr lIns="0" tIns="0" rIns="0" bIns="0" rtlCol="0" anchor="t">
            <a:spAutoFit/>
          </a:bodyPr>
          <a:lstStyle/>
          <a:p>
            <a:pPr marL="0" lvl="0" indent="0" algn="l">
              <a:lnSpc>
                <a:spcPts val="6300"/>
              </a:lnSpc>
              <a:spcBef>
                <a:spcPct val="0"/>
              </a:spcBef>
            </a:pPr>
            <a:r>
              <a:rPr lang="en-US" sz="4500" b="1" u="none" strike="noStrike">
                <a:solidFill>
                  <a:srgbClr val="051D40"/>
                </a:solidFill>
                <a:latin typeface="Open Sans Extra Bold"/>
                <a:ea typeface="Open Sans Extra Bold"/>
                <a:cs typeface="Open Sans Extra Bold"/>
                <a:sym typeface="Open Sans Extra Bold"/>
              </a:rPr>
              <a:t>Problems</a:t>
            </a:r>
          </a:p>
        </p:txBody>
      </p:sp>
      <p:grpSp>
        <p:nvGrpSpPr>
          <p:cNvPr id="6" name="Group 6"/>
          <p:cNvGrpSpPr/>
          <p:nvPr/>
        </p:nvGrpSpPr>
        <p:grpSpPr>
          <a:xfrm>
            <a:off x="-1595820" y="-1782102"/>
            <a:ext cx="3564204" cy="3564204"/>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051D40">
                  <a:alpha val="15686"/>
                </a:srgbClr>
              </a:solidFill>
              <a:prstDash val="solid"/>
              <a:miter/>
            </a:ln>
          </p:spPr>
        </p:sp>
        <p:sp>
          <p:nvSpPr>
            <p:cNvPr id="8" name="TextBox 8"/>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9" name="TextBox 9"/>
          <p:cNvSpPr txBox="1"/>
          <p:nvPr/>
        </p:nvSpPr>
        <p:spPr>
          <a:xfrm>
            <a:off x="1609132" y="2661716"/>
            <a:ext cx="9006427" cy="1072943"/>
          </a:xfrm>
          <a:prstGeom prst="rect">
            <a:avLst/>
          </a:prstGeom>
        </p:spPr>
        <p:txBody>
          <a:bodyPr lIns="0" tIns="0" rIns="0" bIns="0" rtlCol="0" anchor="t">
            <a:spAutoFit/>
          </a:bodyPr>
          <a:lstStyle/>
          <a:p>
            <a:pPr marL="0" lvl="0" indent="0" algn="l">
              <a:lnSpc>
                <a:spcPts val="2843"/>
              </a:lnSpc>
              <a:spcBef>
                <a:spcPct val="0"/>
              </a:spcBef>
            </a:pPr>
            <a:r>
              <a:rPr lang="en-US" sz="2030" spc="-40">
                <a:solidFill>
                  <a:srgbClr val="051D40"/>
                </a:solidFill>
                <a:latin typeface="Poppins"/>
                <a:ea typeface="Poppins"/>
                <a:cs typeface="Poppins"/>
                <a:sym typeface="Poppins"/>
              </a:rPr>
              <a:t>The chatbot for document management and retrieving information. It simplifies onboarding, separates file handling from chats and ensures accessibility with inclusive design.</a:t>
            </a:r>
          </a:p>
        </p:txBody>
      </p:sp>
      <p:grpSp>
        <p:nvGrpSpPr>
          <p:cNvPr id="10" name="Group 10"/>
          <p:cNvGrpSpPr/>
          <p:nvPr/>
        </p:nvGrpSpPr>
        <p:grpSpPr>
          <a:xfrm>
            <a:off x="9966307" y="300249"/>
            <a:ext cx="8027935" cy="9598729"/>
            <a:chOff x="0" y="0"/>
            <a:chExt cx="8603361" cy="10286746"/>
          </a:xfrm>
        </p:grpSpPr>
        <p:sp>
          <p:nvSpPr>
            <p:cNvPr id="11" name="Freeform 11"/>
            <p:cNvSpPr/>
            <p:nvPr/>
          </p:nvSpPr>
          <p:spPr>
            <a:xfrm>
              <a:off x="-2794" y="-127"/>
              <a:ext cx="8606155" cy="10286873"/>
            </a:xfrm>
            <a:custGeom>
              <a:avLst/>
              <a:gdLst/>
              <a:ahLst/>
              <a:cxnLst/>
              <a:rect l="l" t="t" r="r" b="b"/>
              <a:pathLst>
                <a:path w="8606155" h="10286873">
                  <a:moveTo>
                    <a:pt x="8606155" y="10251440"/>
                  </a:moveTo>
                  <a:cubicBezTo>
                    <a:pt x="8606155" y="10284587"/>
                    <a:pt x="8595487" y="10286873"/>
                    <a:pt x="8567674" y="10286873"/>
                  </a:cubicBezTo>
                  <a:cubicBezTo>
                    <a:pt x="5713095" y="10286238"/>
                    <a:pt x="2858643" y="10286238"/>
                    <a:pt x="4064" y="10286238"/>
                  </a:cubicBezTo>
                  <a:cubicBezTo>
                    <a:pt x="0" y="10272395"/>
                    <a:pt x="6350" y="10259822"/>
                    <a:pt x="9271" y="10246995"/>
                  </a:cubicBezTo>
                  <a:cubicBezTo>
                    <a:pt x="134747" y="9685401"/>
                    <a:pt x="260350" y="9123934"/>
                    <a:pt x="386207" y="8562467"/>
                  </a:cubicBezTo>
                  <a:cubicBezTo>
                    <a:pt x="565658" y="7761986"/>
                    <a:pt x="745490" y="6961632"/>
                    <a:pt x="924814" y="6161151"/>
                  </a:cubicBezTo>
                  <a:cubicBezTo>
                    <a:pt x="1146302" y="5172583"/>
                    <a:pt x="1367282" y="4184015"/>
                    <a:pt x="1588643" y="3195574"/>
                  </a:cubicBezTo>
                  <a:cubicBezTo>
                    <a:pt x="1813560" y="2191385"/>
                    <a:pt x="2038604" y="1187323"/>
                    <a:pt x="2264156" y="183261"/>
                  </a:cubicBezTo>
                  <a:cubicBezTo>
                    <a:pt x="2277872" y="122174"/>
                    <a:pt x="2286635" y="59690"/>
                    <a:pt x="2308860" y="635"/>
                  </a:cubicBezTo>
                  <a:cubicBezTo>
                    <a:pt x="4395216" y="635"/>
                    <a:pt x="6481572" y="635"/>
                    <a:pt x="8567928" y="0"/>
                  </a:cubicBezTo>
                  <a:cubicBezTo>
                    <a:pt x="8596249" y="0"/>
                    <a:pt x="8605901" y="3429"/>
                    <a:pt x="8605901" y="35814"/>
                  </a:cubicBezTo>
                  <a:cubicBezTo>
                    <a:pt x="8605139" y="3441065"/>
                    <a:pt x="8605139" y="6846316"/>
                    <a:pt x="8606155" y="10251440"/>
                  </a:cubicBezTo>
                  <a:close/>
                </a:path>
              </a:pathLst>
            </a:custGeom>
            <a:blipFill>
              <a:blip r:embed="rId2"/>
              <a:stretch>
                <a:fillRect l="-28002" r="-51461"/>
              </a:stretch>
            </a:blipFill>
          </p:spPr>
        </p:sp>
      </p:grpSp>
      <p:grpSp>
        <p:nvGrpSpPr>
          <p:cNvPr id="12" name="Group 12"/>
          <p:cNvGrpSpPr/>
          <p:nvPr/>
        </p:nvGrpSpPr>
        <p:grpSpPr>
          <a:xfrm>
            <a:off x="14700679" y="7074186"/>
            <a:ext cx="5946973" cy="5946973"/>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sp>
        <p:sp>
          <p:nvSpPr>
            <p:cNvPr id="14" name="TextBox 1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15" name="Freeform 15"/>
          <p:cNvSpPr/>
          <p:nvPr/>
        </p:nvSpPr>
        <p:spPr>
          <a:xfrm>
            <a:off x="1594175" y="8410948"/>
            <a:ext cx="11402164" cy="711357"/>
          </a:xfrm>
          <a:custGeom>
            <a:avLst/>
            <a:gdLst/>
            <a:ahLst/>
            <a:cxnLst/>
            <a:rect l="l" t="t" r="r" b="b"/>
            <a:pathLst>
              <a:path w="11402164" h="711357">
                <a:moveTo>
                  <a:pt x="0" y="0"/>
                </a:moveTo>
                <a:lnTo>
                  <a:pt x="11402164" y="0"/>
                </a:lnTo>
                <a:lnTo>
                  <a:pt x="11402164" y="711358"/>
                </a:lnTo>
                <a:lnTo>
                  <a:pt x="0" y="711358"/>
                </a:lnTo>
                <a:lnTo>
                  <a:pt x="0" y="0"/>
                </a:lnTo>
                <a:close/>
              </a:path>
            </a:pathLst>
          </a:custGeom>
          <a:blipFill>
            <a:blip r:embed="rId3"/>
            <a:stretch>
              <a:fillRect t="-216567"/>
            </a:stretch>
          </a:blipFill>
        </p:spPr>
      </p:sp>
      <p:grpSp>
        <p:nvGrpSpPr>
          <p:cNvPr id="16" name="Group 16"/>
          <p:cNvGrpSpPr/>
          <p:nvPr/>
        </p:nvGrpSpPr>
        <p:grpSpPr>
          <a:xfrm>
            <a:off x="1609132" y="5143500"/>
            <a:ext cx="11387207" cy="3298724"/>
            <a:chOff x="0" y="0"/>
            <a:chExt cx="2999100" cy="868800"/>
          </a:xfrm>
        </p:grpSpPr>
        <p:sp>
          <p:nvSpPr>
            <p:cNvPr id="17" name="Freeform 17"/>
            <p:cNvSpPr/>
            <p:nvPr/>
          </p:nvSpPr>
          <p:spPr>
            <a:xfrm>
              <a:off x="0" y="0"/>
              <a:ext cx="2999100" cy="868800"/>
            </a:xfrm>
            <a:custGeom>
              <a:avLst/>
              <a:gdLst/>
              <a:ahLst/>
              <a:cxnLst/>
              <a:rect l="l" t="t" r="r" b="b"/>
              <a:pathLst>
                <a:path w="2999100" h="868800">
                  <a:moveTo>
                    <a:pt x="9518" y="0"/>
                  </a:moveTo>
                  <a:lnTo>
                    <a:pt x="2989581" y="0"/>
                  </a:lnTo>
                  <a:cubicBezTo>
                    <a:pt x="2992106" y="0"/>
                    <a:pt x="2994527" y="1003"/>
                    <a:pt x="2996312" y="2788"/>
                  </a:cubicBezTo>
                  <a:cubicBezTo>
                    <a:pt x="2998097" y="4573"/>
                    <a:pt x="2999100" y="6994"/>
                    <a:pt x="2999100" y="9518"/>
                  </a:cubicBezTo>
                  <a:lnTo>
                    <a:pt x="2999100" y="859282"/>
                  </a:lnTo>
                  <a:cubicBezTo>
                    <a:pt x="2999100" y="861806"/>
                    <a:pt x="2998097" y="864227"/>
                    <a:pt x="2996312" y="866012"/>
                  </a:cubicBezTo>
                  <a:cubicBezTo>
                    <a:pt x="2994527" y="867797"/>
                    <a:pt x="2992106" y="868800"/>
                    <a:pt x="2989581" y="868800"/>
                  </a:cubicBezTo>
                  <a:lnTo>
                    <a:pt x="9518" y="868800"/>
                  </a:lnTo>
                  <a:cubicBezTo>
                    <a:pt x="4261" y="868800"/>
                    <a:pt x="0" y="864538"/>
                    <a:pt x="0" y="859282"/>
                  </a:cubicBezTo>
                  <a:lnTo>
                    <a:pt x="0" y="9518"/>
                  </a:lnTo>
                  <a:cubicBezTo>
                    <a:pt x="0" y="6994"/>
                    <a:pt x="1003" y="4573"/>
                    <a:pt x="2788" y="2788"/>
                  </a:cubicBezTo>
                  <a:cubicBezTo>
                    <a:pt x="4573" y="1003"/>
                    <a:pt x="6994" y="0"/>
                    <a:pt x="9518" y="0"/>
                  </a:cubicBezTo>
                  <a:close/>
                </a:path>
              </a:pathLst>
            </a:custGeom>
            <a:solidFill>
              <a:srgbClr val="00569E"/>
            </a:solidFill>
          </p:spPr>
        </p:sp>
        <p:sp>
          <p:nvSpPr>
            <p:cNvPr id="18" name="TextBox 18"/>
            <p:cNvSpPr txBox="1"/>
            <p:nvPr/>
          </p:nvSpPr>
          <p:spPr>
            <a:xfrm>
              <a:off x="0" y="-38100"/>
              <a:ext cx="2999100" cy="906900"/>
            </a:xfrm>
            <a:prstGeom prst="rect">
              <a:avLst/>
            </a:prstGeom>
          </p:spPr>
          <p:txBody>
            <a:bodyPr lIns="50800" tIns="50800" rIns="50800" bIns="50800" rtlCol="0" anchor="ctr"/>
            <a:lstStyle/>
            <a:p>
              <a:pPr algn="ctr">
                <a:lnSpc>
                  <a:spcPts val="2659"/>
                </a:lnSpc>
              </a:pPr>
              <a:endParaRPr/>
            </a:p>
          </p:txBody>
        </p:sp>
      </p:grpSp>
      <p:grpSp>
        <p:nvGrpSpPr>
          <p:cNvPr id="19" name="Group 19"/>
          <p:cNvGrpSpPr/>
          <p:nvPr/>
        </p:nvGrpSpPr>
        <p:grpSpPr>
          <a:xfrm>
            <a:off x="2255593" y="4814991"/>
            <a:ext cx="2772169" cy="685553"/>
            <a:chOff x="0" y="0"/>
            <a:chExt cx="1013291" cy="250585"/>
          </a:xfrm>
        </p:grpSpPr>
        <p:sp>
          <p:nvSpPr>
            <p:cNvPr id="20" name="Freeform 20"/>
            <p:cNvSpPr/>
            <p:nvPr/>
          </p:nvSpPr>
          <p:spPr>
            <a:xfrm>
              <a:off x="0" y="0"/>
              <a:ext cx="1013291" cy="250585"/>
            </a:xfrm>
            <a:custGeom>
              <a:avLst/>
              <a:gdLst/>
              <a:ahLst/>
              <a:cxnLst/>
              <a:rect l="l" t="t" r="r" b="b"/>
              <a:pathLst>
                <a:path w="1013291" h="250585">
                  <a:moveTo>
                    <a:pt x="125293" y="0"/>
                  </a:moveTo>
                  <a:lnTo>
                    <a:pt x="887999" y="0"/>
                  </a:lnTo>
                  <a:cubicBezTo>
                    <a:pt x="921228" y="0"/>
                    <a:pt x="953097" y="13200"/>
                    <a:pt x="976594" y="36697"/>
                  </a:cubicBezTo>
                  <a:cubicBezTo>
                    <a:pt x="1000091" y="60194"/>
                    <a:pt x="1013291" y="92063"/>
                    <a:pt x="1013291" y="125293"/>
                  </a:cubicBezTo>
                  <a:lnTo>
                    <a:pt x="1013291" y="125293"/>
                  </a:lnTo>
                  <a:cubicBezTo>
                    <a:pt x="1013291" y="158522"/>
                    <a:pt x="1000091" y="190391"/>
                    <a:pt x="976594" y="213888"/>
                  </a:cubicBezTo>
                  <a:cubicBezTo>
                    <a:pt x="953097" y="237385"/>
                    <a:pt x="921228" y="250585"/>
                    <a:pt x="887999" y="250585"/>
                  </a:cubicBezTo>
                  <a:lnTo>
                    <a:pt x="125293" y="250585"/>
                  </a:lnTo>
                  <a:cubicBezTo>
                    <a:pt x="92063" y="250585"/>
                    <a:pt x="60194" y="237385"/>
                    <a:pt x="36697" y="213888"/>
                  </a:cubicBezTo>
                  <a:cubicBezTo>
                    <a:pt x="13200" y="190391"/>
                    <a:pt x="0" y="158522"/>
                    <a:pt x="0" y="125293"/>
                  </a:cubicBezTo>
                  <a:lnTo>
                    <a:pt x="0" y="125293"/>
                  </a:lnTo>
                  <a:cubicBezTo>
                    <a:pt x="0" y="92063"/>
                    <a:pt x="13200" y="60194"/>
                    <a:pt x="36697" y="36697"/>
                  </a:cubicBezTo>
                  <a:cubicBezTo>
                    <a:pt x="60194" y="13200"/>
                    <a:pt x="92063" y="0"/>
                    <a:pt x="125293" y="0"/>
                  </a:cubicBezTo>
                  <a:close/>
                </a:path>
              </a:pathLst>
            </a:custGeom>
            <a:gradFill rotWithShape="1">
              <a:gsLst>
                <a:gs pos="0">
                  <a:srgbClr val="00569E">
                    <a:alpha val="100000"/>
                  </a:srgbClr>
                </a:gs>
                <a:gs pos="100000">
                  <a:srgbClr val="014074">
                    <a:alpha val="100000"/>
                  </a:srgbClr>
                </a:gs>
              </a:gsLst>
              <a:path path="circle">
                <a:fillToRect r="100000" b="100000"/>
              </a:path>
              <a:tileRect l="-100000" t="-100000"/>
            </a:gradFill>
            <a:ln cap="rnd">
              <a:noFill/>
              <a:prstDash val="solid"/>
              <a:round/>
            </a:ln>
          </p:spPr>
        </p:sp>
        <p:sp>
          <p:nvSpPr>
            <p:cNvPr id="21" name="TextBox 21"/>
            <p:cNvSpPr txBox="1"/>
            <p:nvPr/>
          </p:nvSpPr>
          <p:spPr>
            <a:xfrm>
              <a:off x="0" y="-66675"/>
              <a:ext cx="1013291" cy="317260"/>
            </a:xfrm>
            <a:prstGeom prst="rect">
              <a:avLst/>
            </a:prstGeom>
          </p:spPr>
          <p:txBody>
            <a:bodyPr lIns="0" tIns="0" rIns="0" bIns="0" rtlCol="0" anchor="ctr"/>
            <a:lstStyle/>
            <a:p>
              <a:pPr marL="0" lvl="0" indent="0" algn="ctr">
                <a:lnSpc>
                  <a:spcPts val="3480"/>
                </a:lnSpc>
                <a:spcBef>
                  <a:spcPct val="0"/>
                </a:spcBef>
              </a:pPr>
              <a:r>
                <a:rPr lang="en-US" sz="2486" b="1">
                  <a:solidFill>
                    <a:srgbClr val="FFFFFF"/>
                  </a:solidFill>
                  <a:latin typeface="Poppins Bold"/>
                  <a:ea typeface="Poppins Bold"/>
                  <a:cs typeface="Poppins Bold"/>
                  <a:sym typeface="Poppins Bold"/>
                </a:rPr>
                <a:t>The User</a:t>
              </a:r>
            </a:p>
          </p:txBody>
        </p:sp>
      </p:grpSp>
      <p:grpSp>
        <p:nvGrpSpPr>
          <p:cNvPr id="22" name="Group 22"/>
          <p:cNvGrpSpPr/>
          <p:nvPr/>
        </p:nvGrpSpPr>
        <p:grpSpPr>
          <a:xfrm>
            <a:off x="5912407" y="4814991"/>
            <a:ext cx="2772169" cy="685553"/>
            <a:chOff x="0" y="0"/>
            <a:chExt cx="1013291" cy="250585"/>
          </a:xfrm>
        </p:grpSpPr>
        <p:sp>
          <p:nvSpPr>
            <p:cNvPr id="23" name="Freeform 23"/>
            <p:cNvSpPr/>
            <p:nvPr/>
          </p:nvSpPr>
          <p:spPr>
            <a:xfrm>
              <a:off x="0" y="0"/>
              <a:ext cx="1013291" cy="250585"/>
            </a:xfrm>
            <a:custGeom>
              <a:avLst/>
              <a:gdLst/>
              <a:ahLst/>
              <a:cxnLst/>
              <a:rect l="l" t="t" r="r" b="b"/>
              <a:pathLst>
                <a:path w="1013291" h="250585">
                  <a:moveTo>
                    <a:pt x="125293" y="0"/>
                  </a:moveTo>
                  <a:lnTo>
                    <a:pt x="887999" y="0"/>
                  </a:lnTo>
                  <a:cubicBezTo>
                    <a:pt x="921228" y="0"/>
                    <a:pt x="953097" y="13200"/>
                    <a:pt x="976594" y="36697"/>
                  </a:cubicBezTo>
                  <a:cubicBezTo>
                    <a:pt x="1000091" y="60194"/>
                    <a:pt x="1013291" y="92063"/>
                    <a:pt x="1013291" y="125293"/>
                  </a:cubicBezTo>
                  <a:lnTo>
                    <a:pt x="1013291" y="125293"/>
                  </a:lnTo>
                  <a:cubicBezTo>
                    <a:pt x="1013291" y="158522"/>
                    <a:pt x="1000091" y="190391"/>
                    <a:pt x="976594" y="213888"/>
                  </a:cubicBezTo>
                  <a:cubicBezTo>
                    <a:pt x="953097" y="237385"/>
                    <a:pt x="921228" y="250585"/>
                    <a:pt x="887999" y="250585"/>
                  </a:cubicBezTo>
                  <a:lnTo>
                    <a:pt x="125293" y="250585"/>
                  </a:lnTo>
                  <a:cubicBezTo>
                    <a:pt x="92063" y="250585"/>
                    <a:pt x="60194" y="237385"/>
                    <a:pt x="36697" y="213888"/>
                  </a:cubicBezTo>
                  <a:cubicBezTo>
                    <a:pt x="13200" y="190391"/>
                    <a:pt x="0" y="158522"/>
                    <a:pt x="0" y="125293"/>
                  </a:cubicBezTo>
                  <a:lnTo>
                    <a:pt x="0" y="125293"/>
                  </a:lnTo>
                  <a:cubicBezTo>
                    <a:pt x="0" y="92063"/>
                    <a:pt x="13200" y="60194"/>
                    <a:pt x="36697" y="36697"/>
                  </a:cubicBezTo>
                  <a:cubicBezTo>
                    <a:pt x="60194" y="13200"/>
                    <a:pt x="92063" y="0"/>
                    <a:pt x="125293" y="0"/>
                  </a:cubicBezTo>
                  <a:close/>
                </a:path>
              </a:pathLst>
            </a:custGeom>
            <a:gradFill rotWithShape="1">
              <a:gsLst>
                <a:gs pos="0">
                  <a:srgbClr val="00569E">
                    <a:alpha val="100000"/>
                  </a:srgbClr>
                </a:gs>
                <a:gs pos="100000">
                  <a:srgbClr val="014074">
                    <a:alpha val="100000"/>
                  </a:srgbClr>
                </a:gs>
              </a:gsLst>
              <a:path path="circle">
                <a:fillToRect r="100000" b="100000"/>
              </a:path>
              <a:tileRect l="-100000" t="-100000"/>
            </a:gradFill>
            <a:ln cap="rnd">
              <a:noFill/>
              <a:prstDash val="solid"/>
              <a:round/>
            </a:ln>
          </p:spPr>
        </p:sp>
        <p:sp>
          <p:nvSpPr>
            <p:cNvPr id="24" name="TextBox 24"/>
            <p:cNvSpPr txBox="1"/>
            <p:nvPr/>
          </p:nvSpPr>
          <p:spPr>
            <a:xfrm>
              <a:off x="0" y="-66675"/>
              <a:ext cx="1013291" cy="317260"/>
            </a:xfrm>
            <a:prstGeom prst="rect">
              <a:avLst/>
            </a:prstGeom>
          </p:spPr>
          <p:txBody>
            <a:bodyPr lIns="0" tIns="0" rIns="0" bIns="0" rtlCol="0" anchor="ctr"/>
            <a:lstStyle/>
            <a:p>
              <a:pPr marL="0" lvl="0" indent="0" algn="ctr">
                <a:lnSpc>
                  <a:spcPts val="3480"/>
                </a:lnSpc>
                <a:spcBef>
                  <a:spcPct val="0"/>
                </a:spcBef>
              </a:pPr>
              <a:r>
                <a:rPr lang="en-US" sz="2486" b="1">
                  <a:solidFill>
                    <a:srgbClr val="FFFFFF"/>
                  </a:solidFill>
                  <a:latin typeface="Poppins Bold"/>
                  <a:ea typeface="Poppins Bold"/>
                  <a:cs typeface="Poppins Bold"/>
                  <a:sym typeface="Poppins Bold"/>
                </a:rPr>
                <a:t>Problem</a:t>
              </a:r>
            </a:p>
          </p:txBody>
        </p:sp>
      </p:grpSp>
      <p:grpSp>
        <p:nvGrpSpPr>
          <p:cNvPr id="25" name="Group 25"/>
          <p:cNvGrpSpPr/>
          <p:nvPr/>
        </p:nvGrpSpPr>
        <p:grpSpPr>
          <a:xfrm>
            <a:off x="9569222" y="4814991"/>
            <a:ext cx="2670160" cy="685553"/>
            <a:chOff x="0" y="0"/>
            <a:chExt cx="976004" cy="250585"/>
          </a:xfrm>
        </p:grpSpPr>
        <p:sp>
          <p:nvSpPr>
            <p:cNvPr id="26" name="Freeform 26"/>
            <p:cNvSpPr/>
            <p:nvPr/>
          </p:nvSpPr>
          <p:spPr>
            <a:xfrm>
              <a:off x="0" y="0"/>
              <a:ext cx="976004" cy="250585"/>
            </a:xfrm>
            <a:custGeom>
              <a:avLst/>
              <a:gdLst/>
              <a:ahLst/>
              <a:cxnLst/>
              <a:rect l="l" t="t" r="r" b="b"/>
              <a:pathLst>
                <a:path w="976004" h="250585">
                  <a:moveTo>
                    <a:pt x="125293" y="0"/>
                  </a:moveTo>
                  <a:lnTo>
                    <a:pt x="850712" y="0"/>
                  </a:lnTo>
                  <a:cubicBezTo>
                    <a:pt x="883941" y="0"/>
                    <a:pt x="915810" y="13200"/>
                    <a:pt x="939307" y="36697"/>
                  </a:cubicBezTo>
                  <a:cubicBezTo>
                    <a:pt x="962804" y="60194"/>
                    <a:pt x="976004" y="92063"/>
                    <a:pt x="976004" y="125293"/>
                  </a:cubicBezTo>
                  <a:lnTo>
                    <a:pt x="976004" y="125293"/>
                  </a:lnTo>
                  <a:cubicBezTo>
                    <a:pt x="976004" y="158522"/>
                    <a:pt x="962804" y="190391"/>
                    <a:pt x="939307" y="213888"/>
                  </a:cubicBezTo>
                  <a:cubicBezTo>
                    <a:pt x="915810" y="237385"/>
                    <a:pt x="883941" y="250585"/>
                    <a:pt x="850712" y="250585"/>
                  </a:cubicBezTo>
                  <a:lnTo>
                    <a:pt x="125293" y="250585"/>
                  </a:lnTo>
                  <a:cubicBezTo>
                    <a:pt x="92063" y="250585"/>
                    <a:pt x="60194" y="237385"/>
                    <a:pt x="36697" y="213888"/>
                  </a:cubicBezTo>
                  <a:cubicBezTo>
                    <a:pt x="13200" y="190391"/>
                    <a:pt x="0" y="158522"/>
                    <a:pt x="0" y="125293"/>
                  </a:cubicBezTo>
                  <a:lnTo>
                    <a:pt x="0" y="125293"/>
                  </a:lnTo>
                  <a:cubicBezTo>
                    <a:pt x="0" y="92063"/>
                    <a:pt x="13200" y="60194"/>
                    <a:pt x="36697" y="36697"/>
                  </a:cubicBezTo>
                  <a:cubicBezTo>
                    <a:pt x="60194" y="13200"/>
                    <a:pt x="92063" y="0"/>
                    <a:pt x="125293" y="0"/>
                  </a:cubicBezTo>
                  <a:close/>
                </a:path>
              </a:pathLst>
            </a:custGeom>
            <a:gradFill rotWithShape="1">
              <a:gsLst>
                <a:gs pos="0">
                  <a:srgbClr val="00569E">
                    <a:alpha val="100000"/>
                  </a:srgbClr>
                </a:gs>
                <a:gs pos="100000">
                  <a:srgbClr val="014074">
                    <a:alpha val="100000"/>
                  </a:srgbClr>
                </a:gs>
              </a:gsLst>
              <a:path path="circle">
                <a:fillToRect r="100000" b="100000"/>
              </a:path>
              <a:tileRect l="-100000" t="-100000"/>
            </a:gradFill>
            <a:ln cap="rnd">
              <a:noFill/>
              <a:prstDash val="solid"/>
              <a:round/>
            </a:ln>
          </p:spPr>
        </p:sp>
        <p:sp>
          <p:nvSpPr>
            <p:cNvPr id="27" name="TextBox 27"/>
            <p:cNvSpPr txBox="1"/>
            <p:nvPr/>
          </p:nvSpPr>
          <p:spPr>
            <a:xfrm>
              <a:off x="0" y="-66675"/>
              <a:ext cx="976004" cy="317260"/>
            </a:xfrm>
            <a:prstGeom prst="rect">
              <a:avLst/>
            </a:prstGeom>
          </p:spPr>
          <p:txBody>
            <a:bodyPr lIns="0" tIns="0" rIns="0" bIns="0" rtlCol="0" anchor="ctr"/>
            <a:lstStyle/>
            <a:p>
              <a:pPr marL="0" lvl="0" indent="0" algn="ctr">
                <a:lnSpc>
                  <a:spcPts val="3480"/>
                </a:lnSpc>
                <a:spcBef>
                  <a:spcPct val="0"/>
                </a:spcBef>
              </a:pPr>
              <a:r>
                <a:rPr lang="en-US" sz="2486" b="1">
                  <a:solidFill>
                    <a:srgbClr val="FFFFFF"/>
                  </a:solidFill>
                  <a:latin typeface="Poppins Bold"/>
                  <a:ea typeface="Poppins Bold"/>
                  <a:cs typeface="Poppins Bold"/>
                  <a:sym typeface="Poppins Bold"/>
                </a:rPr>
                <a:t>Solution</a:t>
              </a:r>
            </a:p>
          </p:txBody>
        </p:sp>
      </p:grpSp>
      <p:sp>
        <p:nvSpPr>
          <p:cNvPr id="28" name="TextBox 28"/>
          <p:cNvSpPr txBox="1"/>
          <p:nvPr/>
        </p:nvSpPr>
        <p:spPr>
          <a:xfrm>
            <a:off x="1968384" y="5643420"/>
            <a:ext cx="3481819" cy="2662754"/>
          </a:xfrm>
          <a:prstGeom prst="rect">
            <a:avLst/>
          </a:prstGeom>
        </p:spPr>
        <p:txBody>
          <a:bodyPr lIns="0" tIns="0" rIns="0" bIns="0" rtlCol="0" anchor="t">
            <a:spAutoFit/>
          </a:bodyPr>
          <a:lstStyle/>
          <a:p>
            <a:pPr marL="359945" lvl="1" indent="-179972" algn="l">
              <a:lnSpc>
                <a:spcPts val="2334"/>
              </a:lnSpc>
              <a:buFont typeface="Arial"/>
              <a:buChar char="•"/>
            </a:pPr>
            <a:r>
              <a:rPr lang="en-US" sz="1667" spc="-33">
                <a:solidFill>
                  <a:srgbClr val="FDFDFD"/>
                </a:solidFill>
                <a:latin typeface="Poppins"/>
                <a:ea typeface="Poppins"/>
                <a:cs typeface="Poppins"/>
                <a:sym typeface="Poppins"/>
              </a:rPr>
              <a:t>N</a:t>
            </a:r>
            <a:r>
              <a:rPr lang="en-US" sz="1667" u="none" strike="noStrike" spc="-33">
                <a:solidFill>
                  <a:srgbClr val="FDFDFD"/>
                </a:solidFill>
                <a:latin typeface="Poppins"/>
                <a:ea typeface="Poppins"/>
                <a:cs typeface="Poppins"/>
                <a:sym typeface="Poppins"/>
              </a:rPr>
              <a:t>ovice users seeking simplicity.</a:t>
            </a:r>
          </a:p>
          <a:p>
            <a:pPr marL="359945" lvl="1" indent="-179972" algn="l">
              <a:lnSpc>
                <a:spcPts val="2334"/>
              </a:lnSpc>
              <a:buFont typeface="Arial"/>
              <a:buChar char="•"/>
            </a:pPr>
            <a:r>
              <a:rPr lang="en-US" sz="1667" u="none" strike="noStrike" spc="-33">
                <a:solidFill>
                  <a:srgbClr val="FDFDFD"/>
                </a:solidFill>
                <a:latin typeface="Poppins"/>
                <a:ea typeface="Poppins"/>
                <a:cs typeface="Poppins"/>
                <a:sym typeface="Poppins"/>
              </a:rPr>
              <a:t>Expert users needing advanced tools like document information retriever.</a:t>
            </a:r>
          </a:p>
          <a:p>
            <a:pPr marL="359945" lvl="1" indent="-179972" algn="l">
              <a:lnSpc>
                <a:spcPts val="2334"/>
              </a:lnSpc>
              <a:buFont typeface="Arial"/>
              <a:buChar char="•"/>
            </a:pPr>
            <a:r>
              <a:rPr lang="en-US" sz="1667" u="none" strike="noStrike" spc="-33">
                <a:solidFill>
                  <a:srgbClr val="FDFDFD"/>
                </a:solidFill>
                <a:latin typeface="Poppins"/>
                <a:ea typeface="Poppins"/>
                <a:cs typeface="Poppins"/>
                <a:sym typeface="Poppins"/>
              </a:rPr>
              <a:t>Teams or individuals managing large or complex documents.</a:t>
            </a:r>
          </a:p>
          <a:p>
            <a:pPr marL="0" lvl="0" indent="0" algn="ctr">
              <a:lnSpc>
                <a:spcPts val="2334"/>
              </a:lnSpc>
              <a:spcBef>
                <a:spcPct val="0"/>
              </a:spcBef>
            </a:pPr>
            <a:endParaRPr lang="en-US" sz="1667" u="none" strike="noStrike" spc="-33">
              <a:solidFill>
                <a:srgbClr val="FDFDFD"/>
              </a:solidFill>
              <a:latin typeface="Poppins"/>
              <a:ea typeface="Poppins"/>
              <a:cs typeface="Poppins"/>
              <a:sym typeface="Poppins"/>
            </a:endParaRPr>
          </a:p>
        </p:txBody>
      </p:sp>
      <p:sp>
        <p:nvSpPr>
          <p:cNvPr id="29" name="TextBox 29"/>
          <p:cNvSpPr txBox="1"/>
          <p:nvPr/>
        </p:nvSpPr>
        <p:spPr>
          <a:xfrm>
            <a:off x="5570384" y="5643420"/>
            <a:ext cx="3573616" cy="2662754"/>
          </a:xfrm>
          <a:prstGeom prst="rect">
            <a:avLst/>
          </a:prstGeom>
        </p:spPr>
        <p:txBody>
          <a:bodyPr lIns="0" tIns="0" rIns="0" bIns="0" rtlCol="0" anchor="t">
            <a:spAutoFit/>
          </a:bodyPr>
          <a:lstStyle/>
          <a:p>
            <a:pPr marL="359945" lvl="1" indent="-179972" algn="l">
              <a:lnSpc>
                <a:spcPts val="2334"/>
              </a:lnSpc>
              <a:spcBef>
                <a:spcPct val="0"/>
              </a:spcBef>
              <a:buFont typeface="Arial"/>
              <a:buChar char="•"/>
            </a:pPr>
            <a:r>
              <a:rPr lang="en-US" sz="1667" spc="-33">
                <a:solidFill>
                  <a:srgbClr val="FDFDFD"/>
                </a:solidFill>
                <a:latin typeface="Poppins"/>
                <a:ea typeface="Poppins"/>
                <a:cs typeface="Poppins"/>
                <a:sym typeface="Poppins"/>
              </a:rPr>
              <a:t>Difficulty ret</a:t>
            </a:r>
            <a:r>
              <a:rPr lang="en-US" sz="1667" u="none" strike="noStrike" spc="-33">
                <a:solidFill>
                  <a:srgbClr val="FDFDFD"/>
                </a:solidFill>
                <a:latin typeface="Poppins"/>
                <a:ea typeface="Poppins"/>
                <a:cs typeface="Poppins"/>
                <a:sym typeface="Poppins"/>
              </a:rPr>
              <a:t>rieving specific information in large documents.</a:t>
            </a:r>
          </a:p>
          <a:p>
            <a:pPr marL="359945" lvl="1" indent="-179972" algn="l">
              <a:lnSpc>
                <a:spcPts val="2334"/>
              </a:lnSpc>
              <a:spcBef>
                <a:spcPct val="0"/>
              </a:spcBef>
              <a:buFont typeface="Arial"/>
              <a:buChar char="•"/>
            </a:pPr>
            <a:r>
              <a:rPr lang="en-US" sz="1667" u="none" strike="noStrike" spc="-33">
                <a:solidFill>
                  <a:srgbClr val="FDFDFD"/>
                </a:solidFill>
                <a:latin typeface="Poppins"/>
                <a:ea typeface="Poppins"/>
                <a:cs typeface="Poppins"/>
                <a:sym typeface="Poppins"/>
              </a:rPr>
              <a:t>Uncomfortable experience while working with only 1 document in a chat.</a:t>
            </a:r>
          </a:p>
          <a:p>
            <a:pPr marL="359945" lvl="1" indent="-179972" algn="l">
              <a:lnSpc>
                <a:spcPts val="2334"/>
              </a:lnSpc>
              <a:spcBef>
                <a:spcPct val="0"/>
              </a:spcBef>
              <a:buFont typeface="Arial"/>
              <a:buChar char="•"/>
            </a:pPr>
            <a:r>
              <a:rPr lang="en-US" sz="1667" u="none" strike="noStrike" spc="-33">
                <a:solidFill>
                  <a:srgbClr val="FDFDFD"/>
                </a:solidFill>
                <a:latin typeface="Poppins"/>
                <a:ea typeface="Poppins"/>
                <a:cs typeface="Poppins"/>
                <a:sym typeface="Poppins"/>
              </a:rPr>
              <a:t>Lack of user-friendly and accessible interface.</a:t>
            </a:r>
          </a:p>
          <a:p>
            <a:pPr marL="0" lvl="0" indent="0" algn="l">
              <a:lnSpc>
                <a:spcPts val="2334"/>
              </a:lnSpc>
              <a:spcBef>
                <a:spcPct val="0"/>
              </a:spcBef>
            </a:pPr>
            <a:endParaRPr lang="en-US" sz="1667" u="none" strike="noStrike" spc="-33">
              <a:solidFill>
                <a:srgbClr val="FDFDFD"/>
              </a:solidFill>
              <a:latin typeface="Poppins"/>
              <a:ea typeface="Poppins"/>
              <a:cs typeface="Poppins"/>
              <a:sym typeface="Poppins"/>
            </a:endParaRPr>
          </a:p>
        </p:txBody>
      </p:sp>
      <p:sp>
        <p:nvSpPr>
          <p:cNvPr id="30" name="TextBox 30"/>
          <p:cNvSpPr txBox="1"/>
          <p:nvPr/>
        </p:nvSpPr>
        <p:spPr>
          <a:xfrm>
            <a:off x="9267825" y="5643420"/>
            <a:ext cx="3575967" cy="2958029"/>
          </a:xfrm>
          <a:prstGeom prst="rect">
            <a:avLst/>
          </a:prstGeom>
        </p:spPr>
        <p:txBody>
          <a:bodyPr lIns="0" tIns="0" rIns="0" bIns="0" rtlCol="0" anchor="t">
            <a:spAutoFit/>
          </a:bodyPr>
          <a:lstStyle/>
          <a:p>
            <a:pPr marL="359945" lvl="1" indent="-179972" algn="l">
              <a:lnSpc>
                <a:spcPts val="2334"/>
              </a:lnSpc>
              <a:spcBef>
                <a:spcPct val="0"/>
              </a:spcBef>
              <a:buFont typeface="Arial"/>
              <a:buChar char="•"/>
            </a:pPr>
            <a:r>
              <a:rPr lang="en-US" sz="1667" spc="-33">
                <a:solidFill>
                  <a:srgbClr val="FDFDFD"/>
                </a:solidFill>
                <a:latin typeface="Poppins"/>
                <a:ea typeface="Poppins"/>
                <a:cs typeface="Poppins"/>
                <a:sym typeface="Poppins"/>
              </a:rPr>
              <a:t>A</a:t>
            </a:r>
            <a:r>
              <a:rPr lang="en-US" sz="1667" u="none" strike="noStrike" spc="-33">
                <a:solidFill>
                  <a:srgbClr val="FDFDFD"/>
                </a:solidFill>
                <a:latin typeface="Poppins"/>
                <a:ea typeface="Poppins"/>
                <a:cs typeface="Poppins"/>
                <a:sym typeface="Poppins"/>
              </a:rPr>
              <a:t> chatbot with natural language queries for quick searches.</a:t>
            </a:r>
          </a:p>
          <a:p>
            <a:pPr marL="359945" lvl="1" indent="-179972" algn="l">
              <a:lnSpc>
                <a:spcPts val="2334"/>
              </a:lnSpc>
              <a:spcBef>
                <a:spcPct val="0"/>
              </a:spcBef>
              <a:buFont typeface="Arial"/>
              <a:buChar char="•"/>
            </a:pPr>
            <a:r>
              <a:rPr lang="en-US" sz="1667" u="none" strike="noStrike" spc="-33">
                <a:solidFill>
                  <a:srgbClr val="FDFDFD"/>
                </a:solidFill>
                <a:latin typeface="Poppins"/>
                <a:ea typeface="Poppins"/>
                <a:cs typeface="Poppins"/>
                <a:sym typeface="Poppins"/>
              </a:rPr>
              <a:t>Tools for document summarization, deeply understand about the document</a:t>
            </a:r>
          </a:p>
          <a:p>
            <a:pPr marL="359945" lvl="1" indent="-179972" algn="l">
              <a:lnSpc>
                <a:spcPts val="2334"/>
              </a:lnSpc>
              <a:spcBef>
                <a:spcPct val="0"/>
              </a:spcBef>
              <a:buFont typeface="Arial"/>
              <a:buChar char="•"/>
            </a:pPr>
            <a:r>
              <a:rPr lang="en-US" sz="1667" u="none" strike="noStrike" spc="-33">
                <a:solidFill>
                  <a:srgbClr val="FDFDFD"/>
                </a:solidFill>
                <a:latin typeface="Poppins"/>
                <a:ea typeface="Poppins"/>
                <a:cs typeface="Poppins"/>
                <a:sym typeface="Poppins"/>
              </a:rPr>
              <a:t>Intuitive, and accessible design for diverse user needs.</a:t>
            </a:r>
          </a:p>
          <a:p>
            <a:pPr marL="0" lvl="0" indent="0" algn="l">
              <a:lnSpc>
                <a:spcPts val="2334"/>
              </a:lnSpc>
              <a:spcBef>
                <a:spcPct val="0"/>
              </a:spcBef>
            </a:pPr>
            <a:endParaRPr lang="en-US" sz="1667" u="none" strike="noStrike" spc="-33">
              <a:solidFill>
                <a:srgbClr val="FDFDFD"/>
              </a:solidFill>
              <a:latin typeface="Poppins"/>
              <a:ea typeface="Poppins"/>
              <a:cs typeface="Poppins"/>
              <a:sym typeface="Poppins"/>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sp>
        <p:nvSpPr>
          <p:cNvPr id="3" name="Freeform 3"/>
          <p:cNvSpPr/>
          <p:nvPr/>
        </p:nvSpPr>
        <p:spPr>
          <a:xfrm rot="5400000">
            <a:off x="8990215" y="810330"/>
            <a:ext cx="8541900" cy="8666340"/>
          </a:xfrm>
          <a:custGeom>
            <a:avLst/>
            <a:gdLst/>
            <a:ahLst/>
            <a:cxnLst/>
            <a:rect l="l" t="t" r="r" b="b"/>
            <a:pathLst>
              <a:path w="8541900" h="8666340">
                <a:moveTo>
                  <a:pt x="0" y="0"/>
                </a:moveTo>
                <a:lnTo>
                  <a:pt x="8541901" y="0"/>
                </a:lnTo>
                <a:lnTo>
                  <a:pt x="8541901" y="8666340"/>
                </a:lnTo>
                <a:lnTo>
                  <a:pt x="0" y="8666340"/>
                </a:lnTo>
                <a:lnTo>
                  <a:pt x="0" y="0"/>
                </a:lnTo>
                <a:close/>
              </a:path>
            </a:pathLst>
          </a:custGeom>
          <a:blipFill>
            <a:blip r:embed="rId3">
              <a:alphaModFix amt="14000"/>
              <a:extLst>
                <a:ext uri="{96DAC541-7B7A-43D3-8B79-37D633B846F1}">
                  <asvg:svgBlip xmlns:asvg="http://schemas.microsoft.com/office/drawing/2016/SVG/main" r:embed="rId4"/>
                </a:ext>
              </a:extLst>
            </a:blip>
            <a:stretch>
              <a:fillRect/>
            </a:stretch>
          </a:blipFill>
        </p:spPr>
      </p:sp>
      <p:sp>
        <p:nvSpPr>
          <p:cNvPr id="4" name="Freeform 4"/>
          <p:cNvSpPr/>
          <p:nvPr/>
        </p:nvSpPr>
        <p:spPr>
          <a:xfrm rot="5400000">
            <a:off x="2832861" y="810330"/>
            <a:ext cx="8541900" cy="8666340"/>
          </a:xfrm>
          <a:custGeom>
            <a:avLst/>
            <a:gdLst/>
            <a:ahLst/>
            <a:cxnLst/>
            <a:rect l="l" t="t" r="r" b="b"/>
            <a:pathLst>
              <a:path w="8541900" h="8666340">
                <a:moveTo>
                  <a:pt x="0" y="0"/>
                </a:moveTo>
                <a:lnTo>
                  <a:pt x="8541900" y="0"/>
                </a:lnTo>
                <a:lnTo>
                  <a:pt x="8541900" y="8666340"/>
                </a:lnTo>
                <a:lnTo>
                  <a:pt x="0" y="8666340"/>
                </a:lnTo>
                <a:lnTo>
                  <a:pt x="0" y="0"/>
                </a:lnTo>
                <a:close/>
              </a:path>
            </a:pathLst>
          </a:custGeom>
          <a:blipFill>
            <a:blip r:embed="rId3">
              <a:alphaModFix amt="14000"/>
              <a:extLst>
                <a:ext uri="{96DAC541-7B7A-43D3-8B79-37D633B846F1}">
                  <asvg:svgBlip xmlns:asvg="http://schemas.microsoft.com/office/drawing/2016/SVG/main" r:embed="rId4"/>
                </a:ext>
              </a:extLst>
            </a:blip>
            <a:stretch>
              <a:fillRect/>
            </a:stretch>
          </a:blipFill>
        </p:spPr>
      </p:sp>
      <p:grpSp>
        <p:nvGrpSpPr>
          <p:cNvPr id="5" name="Group 5"/>
          <p:cNvGrpSpPr/>
          <p:nvPr/>
        </p:nvGrpSpPr>
        <p:grpSpPr>
          <a:xfrm>
            <a:off x="3061529" y="2937389"/>
            <a:ext cx="12164941" cy="4412223"/>
            <a:chOff x="0" y="0"/>
            <a:chExt cx="3203935" cy="1162067"/>
          </a:xfrm>
        </p:grpSpPr>
        <p:sp>
          <p:nvSpPr>
            <p:cNvPr id="6" name="Freeform 6"/>
            <p:cNvSpPr/>
            <p:nvPr/>
          </p:nvSpPr>
          <p:spPr>
            <a:xfrm>
              <a:off x="0" y="0"/>
              <a:ext cx="3203935" cy="1162067"/>
            </a:xfrm>
            <a:custGeom>
              <a:avLst/>
              <a:gdLst/>
              <a:ahLst/>
              <a:cxnLst/>
              <a:rect l="l" t="t" r="r" b="b"/>
              <a:pathLst>
                <a:path w="3203935" h="1162067">
                  <a:moveTo>
                    <a:pt x="0" y="0"/>
                  </a:moveTo>
                  <a:lnTo>
                    <a:pt x="3203935" y="0"/>
                  </a:lnTo>
                  <a:lnTo>
                    <a:pt x="3203935" y="1162067"/>
                  </a:lnTo>
                  <a:lnTo>
                    <a:pt x="0" y="1162067"/>
                  </a:lnTo>
                  <a:close/>
                </a:path>
              </a:pathLst>
            </a:custGeom>
            <a:solidFill>
              <a:srgbClr val="145DA0"/>
            </a:solidFill>
            <a:ln w="38100" cap="sq">
              <a:solidFill>
                <a:srgbClr val="FFFFFF"/>
              </a:solidFill>
              <a:prstDash val="solid"/>
              <a:miter/>
            </a:ln>
          </p:spPr>
        </p:sp>
        <p:sp>
          <p:nvSpPr>
            <p:cNvPr id="7" name="TextBox 7"/>
            <p:cNvSpPr txBox="1"/>
            <p:nvPr/>
          </p:nvSpPr>
          <p:spPr>
            <a:xfrm>
              <a:off x="0" y="-38100"/>
              <a:ext cx="3203935" cy="1200167"/>
            </a:xfrm>
            <a:prstGeom prst="rect">
              <a:avLst/>
            </a:prstGeom>
          </p:spPr>
          <p:txBody>
            <a:bodyPr lIns="50800" tIns="50800" rIns="50800" bIns="50800" rtlCol="0" anchor="ctr"/>
            <a:lstStyle/>
            <a:p>
              <a:pPr algn="ctr">
                <a:lnSpc>
                  <a:spcPts val="2659"/>
                </a:lnSpc>
              </a:pPr>
              <a:endParaRPr/>
            </a:p>
          </p:txBody>
        </p:sp>
      </p:grpSp>
      <p:sp>
        <p:nvSpPr>
          <p:cNvPr id="8" name="TextBox 8"/>
          <p:cNvSpPr txBox="1"/>
          <p:nvPr/>
        </p:nvSpPr>
        <p:spPr>
          <a:xfrm>
            <a:off x="3963800" y="3068027"/>
            <a:ext cx="9928390" cy="3941397"/>
          </a:xfrm>
          <a:prstGeom prst="rect">
            <a:avLst/>
          </a:prstGeom>
        </p:spPr>
        <p:txBody>
          <a:bodyPr lIns="0" tIns="0" rIns="0" bIns="0" rtlCol="0" anchor="t">
            <a:spAutoFit/>
          </a:bodyPr>
          <a:lstStyle/>
          <a:p>
            <a:pPr marL="0" lvl="0" indent="0" algn="ctr">
              <a:lnSpc>
                <a:spcPts val="15855"/>
              </a:lnSpc>
              <a:spcBef>
                <a:spcPct val="0"/>
              </a:spcBef>
            </a:pPr>
            <a:r>
              <a:rPr lang="en-US" sz="11325">
                <a:solidFill>
                  <a:srgbClr val="FFFFFF"/>
                </a:solidFill>
                <a:latin typeface="Open Sans Extra Bold"/>
                <a:ea typeface="Open Sans Extra Bold"/>
                <a:cs typeface="Open Sans Extra Bold"/>
                <a:sym typeface="Open Sans Extra Bold"/>
              </a:rPr>
              <a:t>RESEARCH MARKET</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sp>
        <p:nvSpPr>
          <p:cNvPr id="2" name="Freeform 2"/>
          <p:cNvSpPr/>
          <p:nvPr/>
        </p:nvSpPr>
        <p:spPr>
          <a:xfrm>
            <a:off x="13402273" y="-8767"/>
            <a:ext cx="4907787" cy="10295767"/>
          </a:xfrm>
          <a:custGeom>
            <a:avLst/>
            <a:gdLst/>
            <a:ahLst/>
            <a:cxnLst/>
            <a:rect l="l" t="t" r="r" b="b"/>
            <a:pathLst>
              <a:path w="4907787" h="10295767">
                <a:moveTo>
                  <a:pt x="0" y="0"/>
                </a:moveTo>
                <a:lnTo>
                  <a:pt x="4907787" y="0"/>
                </a:lnTo>
                <a:lnTo>
                  <a:pt x="4907787" y="10295767"/>
                </a:lnTo>
                <a:lnTo>
                  <a:pt x="0" y="10295767"/>
                </a:lnTo>
                <a:lnTo>
                  <a:pt x="0" y="0"/>
                </a:lnTo>
                <a:close/>
              </a:path>
            </a:pathLst>
          </a:custGeom>
          <a:blipFill>
            <a:blip r:embed="rId2"/>
            <a:stretch>
              <a:fillRect l="-19884" r="-19884"/>
            </a:stretch>
          </a:blipFill>
        </p:spPr>
      </p:sp>
      <p:grpSp>
        <p:nvGrpSpPr>
          <p:cNvPr id="3" name="Group 3"/>
          <p:cNvGrpSpPr/>
          <p:nvPr/>
        </p:nvGrpSpPr>
        <p:grpSpPr>
          <a:xfrm>
            <a:off x="1028700" y="2910129"/>
            <a:ext cx="14586028" cy="6031746"/>
            <a:chOff x="0" y="0"/>
            <a:chExt cx="3841588" cy="1588608"/>
          </a:xfrm>
        </p:grpSpPr>
        <p:sp>
          <p:nvSpPr>
            <p:cNvPr id="4" name="Freeform 4"/>
            <p:cNvSpPr/>
            <p:nvPr/>
          </p:nvSpPr>
          <p:spPr>
            <a:xfrm>
              <a:off x="0" y="0"/>
              <a:ext cx="3841588" cy="1588608"/>
            </a:xfrm>
            <a:custGeom>
              <a:avLst/>
              <a:gdLst/>
              <a:ahLst/>
              <a:cxnLst/>
              <a:rect l="l" t="t" r="r" b="b"/>
              <a:pathLst>
                <a:path w="3841588" h="1588608">
                  <a:moveTo>
                    <a:pt x="9023" y="0"/>
                  </a:moveTo>
                  <a:lnTo>
                    <a:pt x="3832565" y="0"/>
                  </a:lnTo>
                  <a:cubicBezTo>
                    <a:pt x="3837548" y="0"/>
                    <a:pt x="3841588" y="4040"/>
                    <a:pt x="3841588" y="9023"/>
                  </a:cubicBezTo>
                  <a:lnTo>
                    <a:pt x="3841588" y="1579585"/>
                  </a:lnTo>
                  <a:cubicBezTo>
                    <a:pt x="3841588" y="1584568"/>
                    <a:pt x="3837548" y="1588608"/>
                    <a:pt x="3832565" y="1588608"/>
                  </a:cubicBezTo>
                  <a:lnTo>
                    <a:pt x="9023" y="1588608"/>
                  </a:lnTo>
                  <a:cubicBezTo>
                    <a:pt x="4040" y="1588608"/>
                    <a:pt x="0" y="1584568"/>
                    <a:pt x="0" y="1579585"/>
                  </a:cubicBezTo>
                  <a:lnTo>
                    <a:pt x="0" y="9023"/>
                  </a:lnTo>
                  <a:cubicBezTo>
                    <a:pt x="0" y="4040"/>
                    <a:pt x="4040" y="0"/>
                    <a:pt x="9023" y="0"/>
                  </a:cubicBezTo>
                  <a:close/>
                </a:path>
              </a:pathLst>
            </a:custGeom>
            <a:solidFill>
              <a:srgbClr val="FDFDFD"/>
            </a:solidFill>
          </p:spPr>
        </p:sp>
        <p:sp>
          <p:nvSpPr>
            <p:cNvPr id="5" name="TextBox 5"/>
            <p:cNvSpPr txBox="1"/>
            <p:nvPr/>
          </p:nvSpPr>
          <p:spPr>
            <a:xfrm>
              <a:off x="0" y="-38100"/>
              <a:ext cx="3841588" cy="1626708"/>
            </a:xfrm>
            <a:prstGeom prst="rect">
              <a:avLst/>
            </a:prstGeom>
          </p:spPr>
          <p:txBody>
            <a:bodyPr lIns="50800" tIns="50800" rIns="50800" bIns="50800" rtlCol="0" anchor="ctr"/>
            <a:lstStyle/>
            <a:p>
              <a:pPr algn="ctr">
                <a:lnSpc>
                  <a:spcPts val="2659"/>
                </a:lnSpc>
              </a:pPr>
              <a:endParaRPr/>
            </a:p>
          </p:txBody>
        </p:sp>
      </p:grpSp>
      <p:sp>
        <p:nvSpPr>
          <p:cNvPr id="6" name="TextBox 6"/>
          <p:cNvSpPr txBox="1"/>
          <p:nvPr/>
        </p:nvSpPr>
        <p:spPr>
          <a:xfrm>
            <a:off x="1270420" y="904875"/>
            <a:ext cx="6273149" cy="1126591"/>
          </a:xfrm>
          <a:prstGeom prst="rect">
            <a:avLst/>
          </a:prstGeom>
        </p:spPr>
        <p:txBody>
          <a:bodyPr lIns="0" tIns="0" rIns="0" bIns="0" rtlCol="0" anchor="t">
            <a:spAutoFit/>
          </a:bodyPr>
          <a:lstStyle/>
          <a:p>
            <a:pPr algn="l">
              <a:lnSpc>
                <a:spcPts val="9247"/>
              </a:lnSpc>
              <a:spcBef>
                <a:spcPct val="0"/>
              </a:spcBef>
            </a:pPr>
            <a:r>
              <a:rPr lang="en-US" sz="6605">
                <a:solidFill>
                  <a:srgbClr val="FDFDFD"/>
                </a:solidFill>
                <a:latin typeface="Open Sans Extra Bold"/>
                <a:ea typeface="Open Sans Extra Bold"/>
                <a:cs typeface="Open Sans Extra Bold"/>
                <a:sym typeface="Open Sans Extra Bold"/>
              </a:rPr>
              <a:t>NotebookLM</a:t>
            </a:r>
          </a:p>
        </p:txBody>
      </p:sp>
      <p:sp>
        <p:nvSpPr>
          <p:cNvPr id="7" name="TextBox 7"/>
          <p:cNvSpPr txBox="1"/>
          <p:nvPr/>
        </p:nvSpPr>
        <p:spPr>
          <a:xfrm>
            <a:off x="1270420" y="2245049"/>
            <a:ext cx="9913189" cy="398380"/>
          </a:xfrm>
          <a:prstGeom prst="rect">
            <a:avLst/>
          </a:prstGeom>
        </p:spPr>
        <p:txBody>
          <a:bodyPr lIns="0" tIns="0" rIns="0" bIns="0" rtlCol="0" anchor="t">
            <a:spAutoFit/>
          </a:bodyPr>
          <a:lstStyle/>
          <a:p>
            <a:pPr algn="l">
              <a:lnSpc>
                <a:spcPts val="3238"/>
              </a:lnSpc>
            </a:pPr>
            <a:r>
              <a:rPr lang="en-US" sz="2313" spc="-46">
                <a:solidFill>
                  <a:srgbClr val="FDFDFD"/>
                </a:solidFill>
                <a:latin typeface="Poppins"/>
                <a:ea typeface="Poppins"/>
                <a:cs typeface="Poppins"/>
                <a:sym typeface="Poppins"/>
              </a:rPr>
              <a:t>What Works in NotebookLM:</a:t>
            </a:r>
          </a:p>
        </p:txBody>
      </p:sp>
      <p:grpSp>
        <p:nvGrpSpPr>
          <p:cNvPr id="8" name="Group 8"/>
          <p:cNvGrpSpPr/>
          <p:nvPr/>
        </p:nvGrpSpPr>
        <p:grpSpPr>
          <a:xfrm>
            <a:off x="15573718" y="7940477"/>
            <a:ext cx="4693046" cy="4693046"/>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11" name="TextBox 11"/>
          <p:cNvSpPr txBox="1"/>
          <p:nvPr/>
        </p:nvSpPr>
        <p:spPr>
          <a:xfrm>
            <a:off x="1270420" y="3118295"/>
            <a:ext cx="14140357" cy="4196768"/>
          </a:xfrm>
          <a:prstGeom prst="rect">
            <a:avLst/>
          </a:prstGeom>
        </p:spPr>
        <p:txBody>
          <a:bodyPr lIns="0" tIns="0" rIns="0" bIns="0" rtlCol="0" anchor="t">
            <a:spAutoFit/>
          </a:bodyPr>
          <a:lstStyle/>
          <a:p>
            <a:pPr marL="517711" lvl="1" indent="-258856" algn="l">
              <a:lnSpc>
                <a:spcPts val="3357"/>
              </a:lnSpc>
              <a:buFont typeface="Arial"/>
              <a:buChar char="•"/>
            </a:pPr>
            <a:r>
              <a:rPr lang="en-US" sz="2397" spc="-47">
                <a:solidFill>
                  <a:srgbClr val="145DA0"/>
                </a:solidFill>
                <a:latin typeface="Poppins"/>
                <a:ea typeface="Poppins"/>
                <a:cs typeface="Poppins"/>
                <a:sym typeface="Poppins"/>
              </a:rPr>
              <a:t>Advanced Imp</a:t>
            </a:r>
            <a:r>
              <a:rPr lang="en-US" sz="2397" u="none" strike="noStrike" spc="-47">
                <a:solidFill>
                  <a:srgbClr val="145DA0"/>
                </a:solidFill>
                <a:latin typeface="Poppins"/>
                <a:ea typeface="Poppins"/>
                <a:cs typeface="Poppins"/>
                <a:sym typeface="Poppins"/>
              </a:rPr>
              <a:t>ort Options: NotebookLM allows users to import diverse sources, including PDFs, YouTube links, and URLs, making it versatile for content exploration and integration.</a:t>
            </a:r>
          </a:p>
          <a:p>
            <a:pPr marL="517711" lvl="1" indent="-258856" algn="l">
              <a:lnSpc>
                <a:spcPts val="3357"/>
              </a:lnSpc>
              <a:buFont typeface="Arial"/>
              <a:buChar char="•"/>
            </a:pPr>
            <a:r>
              <a:rPr lang="en-US" sz="2397" u="none" strike="noStrike" spc="-47">
                <a:solidFill>
                  <a:srgbClr val="145DA0"/>
                </a:solidFill>
                <a:latin typeface="Poppins"/>
                <a:ea typeface="Poppins"/>
                <a:cs typeface="Poppins"/>
                <a:sym typeface="Poppins"/>
              </a:rPr>
              <a:t>Smart Summarization and Guides: It can generate detailed outputs like study guides, FAQs, and outlines, which are tailored to user needs. This could be highly engaging for research-oriented tasks.</a:t>
            </a:r>
          </a:p>
          <a:p>
            <a:pPr marL="517711" lvl="1" indent="-258856" algn="l">
              <a:lnSpc>
                <a:spcPts val="3357"/>
              </a:lnSpc>
              <a:buFont typeface="Arial"/>
              <a:buChar char="•"/>
            </a:pPr>
            <a:r>
              <a:rPr lang="en-US" sz="2397" u="none" strike="noStrike" spc="-47">
                <a:solidFill>
                  <a:srgbClr val="145DA0"/>
                </a:solidFill>
                <a:latin typeface="Poppins"/>
                <a:ea typeface="Poppins"/>
                <a:cs typeface="Poppins"/>
                <a:sym typeface="Poppins"/>
              </a:rPr>
              <a:t>Audio Feature: NotebookLM offers podcast-style audio overviews of content, leveraging simulated conversational voices, which could appeal to auditory learners or users with limited time.</a:t>
            </a:r>
          </a:p>
          <a:p>
            <a:pPr marL="517711" lvl="1" indent="-258856" algn="l">
              <a:lnSpc>
                <a:spcPts val="3357"/>
              </a:lnSpc>
              <a:buFont typeface="Arial"/>
              <a:buChar char="•"/>
            </a:pPr>
            <a:r>
              <a:rPr lang="en-US" sz="2397" u="none" strike="noStrike" spc="-47">
                <a:solidFill>
                  <a:srgbClr val="145DA0"/>
                </a:solidFill>
                <a:latin typeface="Poppins"/>
                <a:ea typeface="Poppins"/>
                <a:cs typeface="Poppins"/>
                <a:sym typeface="Poppins"/>
              </a:rPr>
              <a:t>Citations and Analysis: It provides detailed source references, helping users maintain trust and transparency while ensuring information accuracy.</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sp>
        <p:nvSpPr>
          <p:cNvPr id="2" name="Freeform 2"/>
          <p:cNvSpPr/>
          <p:nvPr/>
        </p:nvSpPr>
        <p:spPr>
          <a:xfrm>
            <a:off x="13402273" y="-8767"/>
            <a:ext cx="4907787" cy="10295767"/>
          </a:xfrm>
          <a:custGeom>
            <a:avLst/>
            <a:gdLst/>
            <a:ahLst/>
            <a:cxnLst/>
            <a:rect l="l" t="t" r="r" b="b"/>
            <a:pathLst>
              <a:path w="4907787" h="10295767">
                <a:moveTo>
                  <a:pt x="0" y="0"/>
                </a:moveTo>
                <a:lnTo>
                  <a:pt x="4907787" y="0"/>
                </a:lnTo>
                <a:lnTo>
                  <a:pt x="4907787" y="10295767"/>
                </a:lnTo>
                <a:lnTo>
                  <a:pt x="0" y="10295767"/>
                </a:lnTo>
                <a:lnTo>
                  <a:pt x="0" y="0"/>
                </a:lnTo>
                <a:close/>
              </a:path>
            </a:pathLst>
          </a:custGeom>
          <a:blipFill>
            <a:blip r:embed="rId2"/>
            <a:stretch>
              <a:fillRect l="-19884" r="-19884"/>
            </a:stretch>
          </a:blipFill>
        </p:spPr>
      </p:sp>
      <p:grpSp>
        <p:nvGrpSpPr>
          <p:cNvPr id="3" name="Group 3"/>
          <p:cNvGrpSpPr/>
          <p:nvPr/>
        </p:nvGrpSpPr>
        <p:grpSpPr>
          <a:xfrm>
            <a:off x="1028700" y="2910129"/>
            <a:ext cx="14586028" cy="6031746"/>
            <a:chOff x="0" y="0"/>
            <a:chExt cx="3841588" cy="1588608"/>
          </a:xfrm>
        </p:grpSpPr>
        <p:sp>
          <p:nvSpPr>
            <p:cNvPr id="4" name="Freeform 4"/>
            <p:cNvSpPr/>
            <p:nvPr/>
          </p:nvSpPr>
          <p:spPr>
            <a:xfrm>
              <a:off x="0" y="0"/>
              <a:ext cx="3841588" cy="1588608"/>
            </a:xfrm>
            <a:custGeom>
              <a:avLst/>
              <a:gdLst/>
              <a:ahLst/>
              <a:cxnLst/>
              <a:rect l="l" t="t" r="r" b="b"/>
              <a:pathLst>
                <a:path w="3841588" h="1588608">
                  <a:moveTo>
                    <a:pt x="9023" y="0"/>
                  </a:moveTo>
                  <a:lnTo>
                    <a:pt x="3832565" y="0"/>
                  </a:lnTo>
                  <a:cubicBezTo>
                    <a:pt x="3837548" y="0"/>
                    <a:pt x="3841588" y="4040"/>
                    <a:pt x="3841588" y="9023"/>
                  </a:cubicBezTo>
                  <a:lnTo>
                    <a:pt x="3841588" y="1579585"/>
                  </a:lnTo>
                  <a:cubicBezTo>
                    <a:pt x="3841588" y="1584568"/>
                    <a:pt x="3837548" y="1588608"/>
                    <a:pt x="3832565" y="1588608"/>
                  </a:cubicBezTo>
                  <a:lnTo>
                    <a:pt x="9023" y="1588608"/>
                  </a:lnTo>
                  <a:cubicBezTo>
                    <a:pt x="4040" y="1588608"/>
                    <a:pt x="0" y="1584568"/>
                    <a:pt x="0" y="1579585"/>
                  </a:cubicBezTo>
                  <a:lnTo>
                    <a:pt x="0" y="9023"/>
                  </a:lnTo>
                  <a:cubicBezTo>
                    <a:pt x="0" y="4040"/>
                    <a:pt x="4040" y="0"/>
                    <a:pt x="9023" y="0"/>
                  </a:cubicBezTo>
                  <a:close/>
                </a:path>
              </a:pathLst>
            </a:custGeom>
            <a:solidFill>
              <a:srgbClr val="FDFDFD"/>
            </a:solidFill>
          </p:spPr>
        </p:sp>
        <p:sp>
          <p:nvSpPr>
            <p:cNvPr id="5" name="TextBox 5"/>
            <p:cNvSpPr txBox="1"/>
            <p:nvPr/>
          </p:nvSpPr>
          <p:spPr>
            <a:xfrm>
              <a:off x="0" y="-38100"/>
              <a:ext cx="3841588" cy="1626708"/>
            </a:xfrm>
            <a:prstGeom prst="rect">
              <a:avLst/>
            </a:prstGeom>
          </p:spPr>
          <p:txBody>
            <a:bodyPr lIns="50800" tIns="50800" rIns="50800" bIns="50800" rtlCol="0" anchor="ctr"/>
            <a:lstStyle/>
            <a:p>
              <a:pPr algn="ctr">
                <a:lnSpc>
                  <a:spcPts val="2659"/>
                </a:lnSpc>
              </a:pPr>
              <a:endParaRPr/>
            </a:p>
          </p:txBody>
        </p:sp>
      </p:grpSp>
      <p:sp>
        <p:nvSpPr>
          <p:cNvPr id="6" name="TextBox 6"/>
          <p:cNvSpPr txBox="1"/>
          <p:nvPr/>
        </p:nvSpPr>
        <p:spPr>
          <a:xfrm>
            <a:off x="1270420" y="904875"/>
            <a:ext cx="6273149" cy="1126591"/>
          </a:xfrm>
          <a:prstGeom prst="rect">
            <a:avLst/>
          </a:prstGeom>
        </p:spPr>
        <p:txBody>
          <a:bodyPr lIns="0" tIns="0" rIns="0" bIns="0" rtlCol="0" anchor="t">
            <a:spAutoFit/>
          </a:bodyPr>
          <a:lstStyle/>
          <a:p>
            <a:pPr algn="l">
              <a:lnSpc>
                <a:spcPts val="9247"/>
              </a:lnSpc>
              <a:spcBef>
                <a:spcPct val="0"/>
              </a:spcBef>
            </a:pPr>
            <a:r>
              <a:rPr lang="en-US" sz="6605">
                <a:solidFill>
                  <a:srgbClr val="FDFDFD"/>
                </a:solidFill>
                <a:latin typeface="Open Sans Extra Bold"/>
                <a:ea typeface="Open Sans Extra Bold"/>
                <a:cs typeface="Open Sans Extra Bold"/>
                <a:sym typeface="Open Sans Extra Bold"/>
              </a:rPr>
              <a:t>NotebookLM</a:t>
            </a:r>
          </a:p>
        </p:txBody>
      </p:sp>
      <p:sp>
        <p:nvSpPr>
          <p:cNvPr id="7" name="TextBox 7"/>
          <p:cNvSpPr txBox="1"/>
          <p:nvPr/>
        </p:nvSpPr>
        <p:spPr>
          <a:xfrm>
            <a:off x="1270420" y="2245049"/>
            <a:ext cx="9913189" cy="398380"/>
          </a:xfrm>
          <a:prstGeom prst="rect">
            <a:avLst/>
          </a:prstGeom>
        </p:spPr>
        <p:txBody>
          <a:bodyPr lIns="0" tIns="0" rIns="0" bIns="0" rtlCol="0" anchor="t">
            <a:spAutoFit/>
          </a:bodyPr>
          <a:lstStyle/>
          <a:p>
            <a:pPr algn="l">
              <a:lnSpc>
                <a:spcPts val="3238"/>
              </a:lnSpc>
            </a:pPr>
            <a:r>
              <a:rPr lang="en-US" sz="2313" spc="-46">
                <a:solidFill>
                  <a:srgbClr val="FDFDFD"/>
                </a:solidFill>
                <a:latin typeface="Poppins"/>
                <a:ea typeface="Poppins"/>
                <a:cs typeface="Poppins"/>
                <a:sym typeface="Poppins"/>
              </a:rPr>
              <a:t>Areas for Improvement in Our Chatbot Inspired by NotebookLM:</a:t>
            </a:r>
          </a:p>
        </p:txBody>
      </p:sp>
      <p:grpSp>
        <p:nvGrpSpPr>
          <p:cNvPr id="8" name="Group 8"/>
          <p:cNvGrpSpPr/>
          <p:nvPr/>
        </p:nvGrpSpPr>
        <p:grpSpPr>
          <a:xfrm>
            <a:off x="15573718" y="7940477"/>
            <a:ext cx="4693046" cy="4693046"/>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11" name="TextBox 11"/>
          <p:cNvSpPr txBox="1"/>
          <p:nvPr/>
        </p:nvSpPr>
        <p:spPr>
          <a:xfrm>
            <a:off x="1270420" y="3118295"/>
            <a:ext cx="14140357" cy="4615868"/>
          </a:xfrm>
          <a:prstGeom prst="rect">
            <a:avLst/>
          </a:prstGeom>
        </p:spPr>
        <p:txBody>
          <a:bodyPr lIns="0" tIns="0" rIns="0" bIns="0" rtlCol="0" anchor="t">
            <a:spAutoFit/>
          </a:bodyPr>
          <a:lstStyle/>
          <a:p>
            <a:pPr marL="517711" lvl="1" indent="-258856" algn="l">
              <a:lnSpc>
                <a:spcPts val="3357"/>
              </a:lnSpc>
              <a:buFont typeface="Arial"/>
              <a:buChar char="•"/>
            </a:pPr>
            <a:r>
              <a:rPr lang="en-US" sz="2397" spc="-47">
                <a:solidFill>
                  <a:srgbClr val="145DA0"/>
                </a:solidFill>
                <a:latin typeface="Poppins"/>
                <a:ea typeface="Poppins"/>
                <a:cs typeface="Poppins"/>
                <a:sym typeface="Poppins"/>
              </a:rPr>
              <a:t>Enhanced Media Support: Your chatbot could integrate the ability to handle multiple media formats (e.g., importing YouTube videos or website links) and extract meaningful insights, similar to NotebookLM's video and text analysis.</a:t>
            </a:r>
          </a:p>
          <a:p>
            <a:pPr marL="517711" lvl="1" indent="-258856" algn="l">
              <a:lnSpc>
                <a:spcPts val="3357"/>
              </a:lnSpc>
              <a:buFont typeface="Arial"/>
              <a:buChar char="•"/>
            </a:pPr>
            <a:r>
              <a:rPr lang="en-US" sz="2397" spc="-47">
                <a:solidFill>
                  <a:srgbClr val="145DA0"/>
                </a:solidFill>
                <a:latin typeface="Poppins"/>
                <a:ea typeface="Poppins"/>
                <a:cs typeface="Poppins"/>
                <a:sym typeface="Poppins"/>
              </a:rPr>
              <a:t>Output Versatility: Adding features like FAQs, summaries, or study guides tailored to the user's needs could significantly improve usability. Providing structured outputs beyond Q&amp;A enhances the user's interaction.</a:t>
            </a:r>
          </a:p>
          <a:p>
            <a:pPr marL="517711" lvl="1" indent="-258856" algn="l">
              <a:lnSpc>
                <a:spcPts val="3357"/>
              </a:lnSpc>
              <a:buFont typeface="Arial"/>
              <a:buChar char="•"/>
            </a:pPr>
            <a:r>
              <a:rPr lang="en-US" sz="2397" spc="-47">
                <a:solidFill>
                  <a:srgbClr val="145DA0"/>
                </a:solidFill>
                <a:latin typeface="Poppins"/>
                <a:ea typeface="Poppins"/>
                <a:cs typeface="Poppins"/>
                <a:sym typeface="Poppins"/>
              </a:rPr>
              <a:t>Audio Summarization: Incorporating an audio overview feature would diversify the ways users engage with content, making your chatbot more inclusive.</a:t>
            </a:r>
          </a:p>
          <a:p>
            <a:pPr marL="517711" lvl="1" indent="-258856" algn="l">
              <a:lnSpc>
                <a:spcPts val="3357"/>
              </a:lnSpc>
              <a:buFont typeface="Arial"/>
              <a:buChar char="•"/>
            </a:pPr>
            <a:r>
              <a:rPr lang="en-US" sz="2397" spc="-47">
                <a:solidFill>
                  <a:srgbClr val="145DA0"/>
                </a:solidFill>
                <a:latin typeface="Poppins"/>
                <a:ea typeface="Poppins"/>
                <a:cs typeface="Poppins"/>
                <a:sym typeface="Poppins"/>
              </a:rPr>
              <a:t>Content Differentiation: NotebookLM identifies gaps and suggests unique angles when analyzing competitor content. Adding a similar capability can position your chatbot as a tool for competitive intelligence.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2218BD888CF63E46ABD82FBBF96E41DC" ma:contentTypeVersion="4" ma:contentTypeDescription="Create a new document." ma:contentTypeScope="" ma:versionID="a732fe3852e8e5aed354a9995e99a6dc">
  <xsd:schema xmlns:xsd="http://www.w3.org/2001/XMLSchema" xmlns:xs="http://www.w3.org/2001/XMLSchema" xmlns:p="http://schemas.microsoft.com/office/2006/metadata/properties" xmlns:ns2="f8e34c08-0551-4c5c-a260-59439d7e05e6" targetNamespace="http://schemas.microsoft.com/office/2006/metadata/properties" ma:root="true" ma:fieldsID="3577c38cd355315f04229dc8883af74e" ns2:_="">
    <xsd:import namespace="f8e34c08-0551-4c5c-a260-59439d7e05e6"/>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8e34c08-0551-4c5c-a260-59439d7e05e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FA2D8DDA-B76D-45DC-86E5-B55AD993E520}">
  <ds:schemaRefs>
    <ds:schemaRef ds:uri="http://schemas.microsoft.com/sharepoint/v3/contenttype/forms"/>
  </ds:schemaRefs>
</ds:datastoreItem>
</file>

<file path=customXml/itemProps2.xml><?xml version="1.0" encoding="utf-8"?>
<ds:datastoreItem xmlns:ds="http://schemas.openxmlformats.org/officeDocument/2006/customXml" ds:itemID="{BA6D6D0F-2F75-4392-8D1F-E91E9DA4214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8e34c08-0551-4c5c-a260-59439d7e05e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2394AD0-C296-4767-A9A8-A7BFCDFD576E}">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Custom</PresentationFormat>
  <Paragraphs>0</Paragraphs>
  <Slides>24</Slides>
  <Notes>0</Notes>
  <HiddenSlides>0</HiddenSlides>
  <MMClips>0</MMClips>
  <ScaleCrop>false</ScaleCrop>
  <HeadingPairs>
    <vt:vector size="4" baseType="variant">
      <vt:variant>
        <vt:lpstr>Theme</vt:lpstr>
      </vt:variant>
      <vt:variant>
        <vt:i4>1</vt:i4>
      </vt:variant>
      <vt:variant>
        <vt:lpstr>Slide Titles</vt:lpstr>
      </vt:variant>
      <vt:variant>
        <vt:i4>24</vt:i4>
      </vt:variant>
    </vt:vector>
  </HeadingPairs>
  <TitlesOfParts>
    <vt:vector size="25"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hmi</dc:title>
  <cp:revision>46</cp:revision>
  <dcterms:created xsi:type="dcterms:W3CDTF">2006-08-16T00:00:00Z</dcterms:created>
  <dcterms:modified xsi:type="dcterms:W3CDTF">2024-12-01T06:02:13Z</dcterms:modified>
  <dc:identifier>DAGWvR28BxQ</dc:identifie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0x0101002218BD888CF63E46ABD82FBBF96E41DC</vt:lpwstr>
  </property>
</Properties>
</file>